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36CFA-FF0B-4E10-9802-B04D1514A8D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0251-6E00-436F-BEA8-C68000CC0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0" Type="http://schemas.openxmlformats.org/officeDocument/2006/relationships/image" Target="../media/image11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623" y="1275606"/>
            <a:ext cx="7269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КОРАБЛЕВ</a:t>
            </a:r>
          </a:p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ЕВГЕНЬЕВИЧ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40" y="3075198"/>
            <a:ext cx="7795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на дорогах – </a:t>
            </a:r>
            <a:endParaRPr lang="ru-RU" sz="3200" dirty="0" smtClean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направления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«ЭРА-ГЛОНАСС»</a:t>
            </a: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C80DF273-F2BF-46FD-A1A1-844C449C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4624" y="411510"/>
            <a:ext cx="7998372" cy="1026768"/>
          </a:xfrm>
        </p:spPr>
        <p:txBody>
          <a:bodyPr>
            <a:normAutofit/>
          </a:bodyPr>
          <a:lstStyle/>
          <a:p>
            <a:r>
              <a:rPr lang="ru-RU" sz="2800" dirty="0"/>
              <a:t>Инфраструктура ГАИС «ЭРА-ГЛОНАСС</a:t>
            </a: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7673E75-F4B8-4B30-B968-BA659BAC443F}"/>
              </a:ext>
            </a:extLst>
          </p:cNvPr>
          <p:cNvGrpSpPr/>
          <p:nvPr/>
        </p:nvGrpSpPr>
        <p:grpSpPr>
          <a:xfrm>
            <a:off x="3779912" y="1131590"/>
            <a:ext cx="5184576" cy="1944216"/>
            <a:chOff x="3454465" y="1115038"/>
            <a:chExt cx="6464082" cy="295232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01319FDA-0159-4E26-90BF-B1DFFB94D653}"/>
                </a:ext>
              </a:extLst>
            </p:cNvPr>
            <p:cNvGrpSpPr/>
            <p:nvPr/>
          </p:nvGrpSpPr>
          <p:grpSpPr>
            <a:xfrm>
              <a:off x="3454465" y="1115038"/>
              <a:ext cx="6464082" cy="2952328"/>
              <a:chOff x="3181985" y="1331062"/>
              <a:chExt cx="6464082" cy="2952328"/>
            </a:xfrm>
          </p:grpSpPr>
          <p:pic>
            <p:nvPicPr>
              <p:cNvPr id="93" name="Рисунок 92">
                <a:extLst>
                  <a:ext uri="{FF2B5EF4-FFF2-40B4-BE49-F238E27FC236}">
                    <a16:creationId xmlns:a16="http://schemas.microsoft.com/office/drawing/2014/main" id="{FFCE4509-9E30-4A3E-B8C5-0FBABF824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1411" y="1331062"/>
                <a:ext cx="5904656" cy="2952328"/>
              </a:xfrm>
              <a:prstGeom prst="rect">
                <a:avLst/>
              </a:prstGeom>
            </p:spPr>
          </p:pic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id="{63175FE2-264E-4629-9FD3-E76AE079F969}"/>
                  </a:ext>
                </a:extLst>
              </p:cNvPr>
              <p:cNvSpPr/>
              <p:nvPr/>
            </p:nvSpPr>
            <p:spPr bwMode="auto">
              <a:xfrm flipV="1">
                <a:off x="4664968" y="2564904"/>
                <a:ext cx="84097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id="{2A77BDEF-10EC-4818-8598-8E52CEFF90C5}"/>
                  </a:ext>
                </a:extLst>
              </p:cNvPr>
              <p:cNvSpPr/>
              <p:nvPr/>
            </p:nvSpPr>
            <p:spPr bwMode="auto">
              <a:xfrm flipV="1">
                <a:off x="5012920" y="2132856"/>
                <a:ext cx="84097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34D439FE-6EF5-4F90-9FE4-06C294D83D43}"/>
                  </a:ext>
                </a:extLst>
              </p:cNvPr>
              <p:cNvSpPr/>
              <p:nvPr/>
            </p:nvSpPr>
            <p:spPr bwMode="auto">
              <a:xfrm flipV="1">
                <a:off x="4596424" y="3068960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id="{663FDD37-A4A6-46F3-94C9-A2F7F1332029}"/>
                  </a:ext>
                </a:extLst>
              </p:cNvPr>
              <p:cNvSpPr/>
              <p:nvPr/>
            </p:nvSpPr>
            <p:spPr bwMode="auto">
              <a:xfrm flipV="1">
                <a:off x="4304928" y="3356992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068AAEAF-8C24-41CB-8943-FDAB473F60C3}"/>
                  </a:ext>
                </a:extLst>
              </p:cNvPr>
              <p:cNvSpPr/>
              <p:nvPr/>
            </p:nvSpPr>
            <p:spPr bwMode="auto">
              <a:xfrm flipV="1">
                <a:off x="5156936" y="3285267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39CCFF0A-EFE8-4A5A-A810-451D550F86D1}"/>
                  </a:ext>
                </a:extLst>
              </p:cNvPr>
              <p:cNvSpPr/>
              <p:nvPr/>
            </p:nvSpPr>
            <p:spPr bwMode="auto">
              <a:xfrm flipV="1">
                <a:off x="5877016" y="2997235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9647DF4D-C48B-413F-857C-C8DCC3A061E1}"/>
                  </a:ext>
                </a:extLst>
              </p:cNvPr>
              <p:cNvSpPr/>
              <p:nvPr/>
            </p:nvSpPr>
            <p:spPr bwMode="auto">
              <a:xfrm flipV="1">
                <a:off x="6813120" y="3573016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A67C8892-FCD2-4995-9A38-FC2B5CE4CC33}"/>
                  </a:ext>
                </a:extLst>
              </p:cNvPr>
              <p:cNvSpPr/>
              <p:nvPr/>
            </p:nvSpPr>
            <p:spPr bwMode="auto">
              <a:xfrm flipV="1">
                <a:off x="8541312" y="3645024"/>
                <a:ext cx="84096" cy="71725"/>
              </a:xfrm>
              <a:prstGeom prst="ellipse">
                <a:avLst/>
              </a:prstGeom>
              <a:solidFill>
                <a:schemeClr val="tx2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marL="382588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33CC"/>
                  </a:buClr>
                  <a:buSzPct val="100000"/>
                  <a:defRPr/>
                </a:pPr>
                <a:endParaRPr lang="ru-RU" sz="800" dirty="0">
                  <a:latin typeface="+mn-lt"/>
                  <a:cs typeface="Arial" pitchFamily="34" charset="0"/>
                  <a:sym typeface="Arial Narrow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E5DA0CA-F9D3-4105-BDC1-66FA6E441336}"/>
                  </a:ext>
                </a:extLst>
              </p:cNvPr>
              <p:cNvSpPr txBox="1"/>
              <p:nvPr/>
            </p:nvSpPr>
            <p:spPr bwMode="auto">
              <a:xfrm>
                <a:off x="3932477" y="2432414"/>
                <a:ext cx="810989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Москва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A0D57BE-CD55-4CC6-B7BD-B09BBC425259}"/>
                  </a:ext>
                </a:extLst>
              </p:cNvPr>
              <p:cNvSpPr txBox="1"/>
              <p:nvPr/>
            </p:nvSpPr>
            <p:spPr bwMode="auto">
              <a:xfrm>
                <a:off x="4763211" y="2008191"/>
                <a:ext cx="2023165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Санкт-Петербург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1942DC7-0DC4-4894-9BC7-259B0126DD0D}"/>
                  </a:ext>
                </a:extLst>
              </p:cNvPr>
              <p:cNvSpPr txBox="1"/>
              <p:nvPr/>
            </p:nvSpPr>
            <p:spPr bwMode="auto">
              <a:xfrm>
                <a:off x="3417952" y="3040314"/>
                <a:ext cx="848970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Крым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0118E9-7495-423B-BB20-F072EC38B214}"/>
                  </a:ext>
                </a:extLst>
              </p:cNvPr>
              <p:cNvSpPr txBox="1"/>
              <p:nvPr/>
            </p:nvSpPr>
            <p:spPr bwMode="auto">
              <a:xfrm>
                <a:off x="3181985" y="3321117"/>
                <a:ext cx="1129551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Ставрополь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F3E470-8C57-4296-B2AA-7F59E0C228FC}"/>
                  </a:ext>
                </a:extLst>
              </p:cNvPr>
              <p:cNvSpPr txBox="1"/>
              <p:nvPr/>
            </p:nvSpPr>
            <p:spPr bwMode="auto">
              <a:xfrm>
                <a:off x="4645242" y="3404173"/>
                <a:ext cx="1129551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Уфа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1FC4BF4-7686-4186-877F-806DF51C2BDF}"/>
                  </a:ext>
                </a:extLst>
              </p:cNvPr>
              <p:cNvSpPr txBox="1"/>
              <p:nvPr/>
            </p:nvSpPr>
            <p:spPr bwMode="auto">
              <a:xfrm>
                <a:off x="5887120" y="2981989"/>
                <a:ext cx="1289554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Екатеринбург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3217D8E-3786-4836-89A7-8596B7297876}"/>
                  </a:ext>
                </a:extLst>
              </p:cNvPr>
              <p:cNvSpPr txBox="1"/>
              <p:nvPr/>
            </p:nvSpPr>
            <p:spPr bwMode="auto">
              <a:xfrm>
                <a:off x="6264125" y="3679566"/>
                <a:ext cx="1330864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Новосибирск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A0D69CE-E598-4E6D-93E7-4CFEE06442A2}"/>
                  </a:ext>
                </a:extLst>
              </p:cNvPr>
              <p:cNvSpPr txBox="1"/>
              <p:nvPr/>
            </p:nvSpPr>
            <p:spPr bwMode="auto">
              <a:xfrm>
                <a:off x="8168336" y="3852786"/>
                <a:ext cx="1129551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Хабаровск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F272DBA-AAC5-4ADF-8093-7F4465A1F2F6}"/>
                  </a:ext>
                </a:extLst>
              </p:cNvPr>
              <p:cNvSpPr txBox="1"/>
              <p:nvPr/>
            </p:nvSpPr>
            <p:spPr bwMode="auto">
              <a:xfrm>
                <a:off x="4495608" y="3044416"/>
                <a:ext cx="1696250" cy="2333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>
                    <a:latin typeface="+mn-lt"/>
                  </a:rPr>
                  <a:t>Ростов-на-Дону</a:t>
                </a:r>
              </a:p>
            </p:txBody>
          </p:sp>
        </p:grp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94176ADC-C927-4441-94E2-6B40BB03918B}"/>
                </a:ext>
              </a:extLst>
            </p:cNvPr>
            <p:cNvCxnSpPr>
              <a:stCxn id="94" idx="7"/>
              <a:endCxn id="99" idx="2"/>
            </p:cNvCxnSpPr>
            <p:nvPr/>
          </p:nvCxnSpPr>
          <p:spPr>
            <a:xfrm>
              <a:off x="5009228" y="2410101"/>
              <a:ext cx="1140268" cy="4069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5571D491-3408-4683-98CF-97858C450D04}"/>
                </a:ext>
              </a:extLst>
            </p:cNvPr>
            <p:cNvCxnSpPr>
              <a:stCxn id="94" idx="4"/>
            </p:cNvCxnSpPr>
            <p:nvPr/>
          </p:nvCxnSpPr>
          <p:spPr>
            <a:xfrm flipV="1">
              <a:off x="4979496" y="1983616"/>
              <a:ext cx="305903" cy="3652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36C4F6CE-5D22-4533-96D3-3FACB1FBD0DC}"/>
                </a:ext>
              </a:extLst>
            </p:cNvPr>
            <p:cNvCxnSpPr/>
            <p:nvPr/>
          </p:nvCxnSpPr>
          <p:spPr>
            <a:xfrm>
              <a:off x="4987733" y="2438830"/>
              <a:ext cx="456878" cy="6304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85393C56-B76B-42CB-8003-FC2D9528CBE2}"/>
                </a:ext>
              </a:extLst>
            </p:cNvPr>
            <p:cNvCxnSpPr>
              <a:cxnSpLocks/>
              <a:stCxn id="94" idx="0"/>
              <a:endCxn id="96" idx="4"/>
            </p:cNvCxnSpPr>
            <p:nvPr/>
          </p:nvCxnSpPr>
          <p:spPr>
            <a:xfrm flipH="1">
              <a:off x="4910952" y="2420605"/>
              <a:ext cx="68544" cy="432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301922E4-81CA-45AC-8CB3-0F56267A3C7F}"/>
                </a:ext>
              </a:extLst>
            </p:cNvPr>
            <p:cNvCxnSpPr>
              <a:endCxn id="97" idx="4"/>
            </p:cNvCxnSpPr>
            <p:nvPr/>
          </p:nvCxnSpPr>
          <p:spPr>
            <a:xfrm flipH="1">
              <a:off x="4619456" y="2431859"/>
              <a:ext cx="305676" cy="7091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AC178641-7DC4-4A02-B185-BBB9C4472D1A}"/>
                </a:ext>
              </a:extLst>
            </p:cNvPr>
            <p:cNvCxnSpPr>
              <a:stCxn id="94" idx="0"/>
              <a:endCxn id="100" idx="3"/>
            </p:cNvCxnSpPr>
            <p:nvPr/>
          </p:nvCxnSpPr>
          <p:spPr>
            <a:xfrm>
              <a:off x="4979496" y="2420605"/>
              <a:ext cx="2118420" cy="9468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A08EBFAF-2A23-4E9E-A530-B3E64AF2F8A5}"/>
                </a:ext>
              </a:extLst>
            </p:cNvPr>
            <p:cNvCxnSpPr>
              <a:endCxn id="101" idx="3"/>
            </p:cNvCxnSpPr>
            <p:nvPr/>
          </p:nvCxnSpPr>
          <p:spPr>
            <a:xfrm>
              <a:off x="5016746" y="2384742"/>
              <a:ext cx="3809362" cy="1054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Объект 2">
            <a:extLst>
              <a:ext uri="{FF2B5EF4-FFF2-40B4-BE49-F238E27FC236}">
                <a16:creationId xmlns:a16="http://schemas.microsoft.com/office/drawing/2014/main" id="{2993ECC6-4A44-4C01-9CAD-05254589B9B8}"/>
              </a:ext>
            </a:extLst>
          </p:cNvPr>
          <p:cNvSpPr txBox="1">
            <a:spLocks/>
          </p:cNvSpPr>
          <p:nvPr/>
        </p:nvSpPr>
        <p:spPr>
          <a:xfrm>
            <a:off x="147319" y="2022540"/>
            <a:ext cx="6722364" cy="1147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введена в промышленную эксплуатацию </a:t>
            </a:r>
          </a:p>
          <a:p>
            <a:pPr marL="85725"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cs typeface="Arial" panose="020B0604020202020204" pitchFamily="34" charset="0"/>
              </a:rPr>
              <a:t>распоряжением Минтранса России </a:t>
            </a:r>
          </a:p>
          <a:p>
            <a:pPr marL="85725"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cs typeface="Arial" panose="020B0604020202020204" pitchFamily="34" charset="0"/>
              </a:rPr>
              <a:t>от 29.12.2014 № АЦ-212-р. </a:t>
            </a:r>
          </a:p>
          <a:p>
            <a:pPr marL="85725" algn="l">
              <a:spcBef>
                <a:spcPts val="0"/>
              </a:spcBef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412B85B-C8B8-4E4C-9EC1-36D947B2312B}"/>
              </a:ext>
            </a:extLst>
          </p:cNvPr>
          <p:cNvSpPr/>
          <p:nvPr/>
        </p:nvSpPr>
        <p:spPr>
          <a:xfrm>
            <a:off x="276887" y="1616923"/>
            <a:ext cx="3073277" cy="516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gradFill>
                  <a:gsLst>
                    <a:gs pos="10000">
                      <a:srgbClr val="0D97B5"/>
                    </a:gs>
                    <a:gs pos="100000">
                      <a:srgbClr val="50C3CA"/>
                    </a:gs>
                  </a:gsLst>
                  <a:lin ang="2700000" scaled="0"/>
                </a:gradFill>
                <a:latin typeface="Proxima Nova Th" panose="02000506030000020004" pitchFamily="2" charset="0"/>
                <a:cs typeface="Arial" pitchFamily="34" charset="0"/>
              </a:rPr>
              <a:t>с 1 января 2015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54A14D5-E788-4FBF-AE61-7C44036A45D7}"/>
              </a:ext>
            </a:extLst>
          </p:cNvPr>
          <p:cNvSpPr/>
          <p:nvPr/>
        </p:nvSpPr>
        <p:spPr>
          <a:xfrm>
            <a:off x="911377" y="3083296"/>
            <a:ext cx="1111072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Bef>
                <a:spcPts val="0"/>
              </a:spcBef>
              <a:spcAft>
                <a:spcPts val="1800"/>
              </a:spcAft>
            </a:pPr>
            <a:r>
              <a:rPr lang="ru-RU" sz="1600" dirty="0">
                <a:cs typeface="Arial" panose="020B0604020202020204" pitchFamily="34" charset="0"/>
              </a:rPr>
              <a:t>относящихся к инфраструктуре </a:t>
            </a:r>
            <a:r>
              <a:rPr lang="en-US" sz="1600" dirty="0">
                <a:cs typeface="Arial" panose="020B0604020202020204" pitchFamily="34" charset="0"/>
              </a:rPr>
              <a:t>MVNO </a:t>
            </a:r>
            <a:r>
              <a:rPr lang="ru-RU" sz="1600" dirty="0">
                <a:cs typeface="Arial" panose="020B0604020202020204" pitchFamily="34" charset="0"/>
              </a:rPr>
              <a:t>и СПД:</a:t>
            </a:r>
          </a:p>
          <a:p>
            <a:pPr marL="371475" indent="-285750">
              <a:spcBef>
                <a:spcPts val="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НИЦ-</a:t>
            </a:r>
            <a:r>
              <a:rPr lang="ru-RU" sz="1600" dirty="0"/>
              <a:t> </a:t>
            </a:r>
            <a:r>
              <a:rPr lang="ru-RU" sz="1600" dirty="0">
                <a:cs typeface="Arial" panose="020B0604020202020204" pitchFamily="34" charset="0"/>
              </a:rPr>
              <a:t>1 в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Москве</a:t>
            </a:r>
            <a:r>
              <a:rPr lang="ru-RU" sz="1600" dirty="0">
                <a:cs typeface="Arial" panose="020B0604020202020204" pitchFamily="34" charset="0"/>
              </a:rPr>
              <a:t> (основной) и НИЦ -2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Санкт-Петербурге</a:t>
            </a:r>
            <a:r>
              <a:rPr lang="ru-RU" sz="16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(резервный)</a:t>
            </a:r>
            <a:endParaRPr lang="en-US" sz="1600" dirty="0">
              <a:cs typeface="Arial" panose="020B0604020202020204" pitchFamily="34" charset="0"/>
            </a:endParaRPr>
          </a:p>
          <a:p>
            <a:pPr marL="371475" indent="-285750">
              <a:spcBef>
                <a:spcPts val="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6</a:t>
            </a:r>
            <a:r>
              <a:rPr lang="ru-RU" sz="1600" dirty="0">
                <a:cs typeface="Arial" panose="020B0604020202020204" pitchFamily="34" charset="0"/>
              </a:rPr>
              <a:t> НИЦ -2 в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федеральных округах</a:t>
            </a:r>
          </a:p>
          <a:p>
            <a:pPr marL="371475" indent="-285750">
              <a:spcBef>
                <a:spcPts val="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7</a:t>
            </a:r>
            <a:r>
              <a:rPr lang="ru-RU" sz="1600" dirty="0">
                <a:cs typeface="Arial" panose="020B0604020202020204" pitchFamily="34" charset="0"/>
              </a:rPr>
              <a:t>2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РКУ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/>
              <a:t>—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административных центрах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D0FB72C-0826-4112-993C-E9BA8C900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905" y="707161"/>
            <a:ext cx="7998372" cy="10267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gradFill>
                  <a:gsLst>
                    <a:gs pos="10000">
                      <a:srgbClr val="0D97B5"/>
                    </a:gs>
                    <a:gs pos="100000">
                      <a:srgbClr val="50C3CA"/>
                    </a:gs>
                  </a:gsLst>
                  <a:lin ang="2700000" scaled="0"/>
                </a:gradFill>
                <a:latin typeface="Proxima Nova Th" panose="02000506030000020004" pitchFamily="2" charset="0"/>
                <a:ea typeface="+mn-ea"/>
                <a:cs typeface="Arial" pitchFamily="34" charset="0"/>
              </a:rPr>
              <a:t>ГАИС «ЭРА-ГЛОНАСС»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развернута на всей территории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6E010-275E-4479-837D-F0001B4D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8388" y="1521897"/>
            <a:ext cx="510986" cy="580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CD5AD-838C-4920-84E7-44C00E7C6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5117" y="2138246"/>
            <a:ext cx="720974" cy="680492"/>
          </a:xfrm>
          <a:prstGeom prst="rect">
            <a:avLst/>
          </a:prstGeom>
        </p:spPr>
      </p:pic>
      <p:sp>
        <p:nvSpPr>
          <p:cNvPr id="8" name="Полилиния: фигура 31">
            <a:extLst>
              <a:ext uri="{FF2B5EF4-FFF2-40B4-BE49-F238E27FC236}">
                <a16:creationId xmlns:a16="http://schemas.microsoft.com/office/drawing/2014/main" id="{3D6871C4-A360-45A2-870F-2463ABA74009}"/>
              </a:ext>
            </a:extLst>
          </p:cNvPr>
          <p:cNvSpPr/>
          <p:nvPr/>
        </p:nvSpPr>
        <p:spPr>
          <a:xfrm>
            <a:off x="7144635" y="1418463"/>
            <a:ext cx="749566" cy="749566"/>
          </a:xfrm>
          <a:custGeom>
            <a:avLst/>
            <a:gdLst>
              <a:gd name="connsiteX0" fmla="*/ 299 w 3609401"/>
              <a:gd name="connsiteY0" fmla="*/ 744994 h 3609401"/>
              <a:gd name="connsiteX1" fmla="*/ 299 w 3609401"/>
              <a:gd name="connsiteY1" fmla="*/ 694294 h 3609401"/>
              <a:gd name="connsiteX2" fmla="*/ 2054 w 3609401"/>
              <a:gd name="connsiteY2" fmla="*/ 681034 h 3609401"/>
              <a:gd name="connsiteX3" fmla="*/ 19408 w 3609401"/>
              <a:gd name="connsiteY3" fmla="*/ 558966 h 3609401"/>
              <a:gd name="connsiteX4" fmla="*/ 342519 w 3609401"/>
              <a:gd name="connsiteY4" fmla="*/ 107742 h 3609401"/>
              <a:gd name="connsiteX5" fmla="*/ 633650 w 3609401"/>
              <a:gd name="connsiteY5" fmla="*/ 5954 h 3609401"/>
              <a:gd name="connsiteX6" fmla="*/ 690589 w 3609401"/>
              <a:gd name="connsiteY6" fmla="*/ 299 h 3609401"/>
              <a:gd name="connsiteX7" fmla="*/ 751038 w 3609401"/>
              <a:gd name="connsiteY7" fmla="*/ 299 h 3609401"/>
              <a:gd name="connsiteX8" fmla="*/ 761568 w 3609401"/>
              <a:gd name="connsiteY8" fmla="*/ 2054 h 3609401"/>
              <a:gd name="connsiteX9" fmla="*/ 860822 w 3609401"/>
              <a:gd name="connsiteY9" fmla="*/ 14728 h 3609401"/>
              <a:gd name="connsiteX10" fmla="*/ 1316921 w 3609401"/>
              <a:gd name="connsiteY10" fmla="*/ 318729 h 3609401"/>
              <a:gd name="connsiteX11" fmla="*/ 1353385 w 3609401"/>
              <a:gd name="connsiteY11" fmla="*/ 376839 h 3609401"/>
              <a:gd name="connsiteX12" fmla="*/ 2137080 w 3609401"/>
              <a:gd name="connsiteY12" fmla="*/ 282850 h 3609401"/>
              <a:gd name="connsiteX13" fmla="*/ 2876315 w 3609401"/>
              <a:gd name="connsiteY13" fmla="*/ 558381 h 3609401"/>
              <a:gd name="connsiteX14" fmla="*/ 3407292 w 3609401"/>
              <a:gd name="connsiteY14" fmla="*/ 1143763 h 3609401"/>
              <a:gd name="connsiteX15" fmla="*/ 3123766 w 3609401"/>
              <a:gd name="connsiteY15" fmla="*/ 3118501 h 3609401"/>
              <a:gd name="connsiteX16" fmla="*/ 1157608 w 3609401"/>
              <a:gd name="connsiteY16" fmla="*/ 3415872 h 3609401"/>
              <a:gd name="connsiteX17" fmla="*/ 430268 w 3609401"/>
              <a:gd name="connsiteY17" fmla="*/ 2653238 h 3609401"/>
              <a:gd name="connsiteX18" fmla="*/ 375474 w 3609401"/>
              <a:gd name="connsiteY18" fmla="*/ 1351435 h 3609401"/>
              <a:gd name="connsiteX19" fmla="*/ 369624 w 3609401"/>
              <a:gd name="connsiteY19" fmla="*/ 1347730 h 3609401"/>
              <a:gd name="connsiteX20" fmla="*/ 117687 w 3609401"/>
              <a:gd name="connsiteY20" fmla="*/ 1112759 h 3609401"/>
              <a:gd name="connsiteX21" fmla="*/ 4004 w 3609401"/>
              <a:gd name="connsiteY21" fmla="*/ 784578 h 3609401"/>
              <a:gd name="connsiteX22" fmla="*/ 299 w 3609401"/>
              <a:gd name="connsiteY22" fmla="*/ 744994 h 3609401"/>
              <a:gd name="connsiteX23" fmla="*/ 539466 w 3609401"/>
              <a:gd name="connsiteY23" fmla="*/ 1416565 h 3609401"/>
              <a:gd name="connsiteX24" fmla="*/ 536931 w 3609401"/>
              <a:gd name="connsiteY24" fmla="*/ 1421829 h 3609401"/>
              <a:gd name="connsiteX25" fmla="*/ 445478 w 3609401"/>
              <a:gd name="connsiteY25" fmla="*/ 1883973 h 3609401"/>
              <a:gd name="connsiteX26" fmla="*/ 462442 w 3609401"/>
              <a:gd name="connsiteY26" fmla="*/ 2173349 h 3609401"/>
              <a:gd name="connsiteX27" fmla="*/ 571056 w 3609401"/>
              <a:gd name="connsiteY27" fmla="*/ 2543844 h 3609401"/>
              <a:gd name="connsiteX28" fmla="*/ 1067519 w 3609401"/>
              <a:gd name="connsiteY28" fmla="*/ 3155356 h 3609401"/>
              <a:gd name="connsiteX29" fmla="*/ 1774580 w 3609401"/>
              <a:gd name="connsiteY29" fmla="*/ 3427377 h 3609401"/>
              <a:gd name="connsiteX30" fmla="*/ 2024761 w 3609401"/>
              <a:gd name="connsiteY30" fmla="*/ 3434007 h 3609401"/>
              <a:gd name="connsiteX31" fmla="*/ 2296003 w 3609401"/>
              <a:gd name="connsiteY31" fmla="*/ 3393838 h 3609401"/>
              <a:gd name="connsiteX32" fmla="*/ 2966989 w 3609401"/>
              <a:gd name="connsiteY32" fmla="*/ 3027633 h 3609401"/>
              <a:gd name="connsiteX33" fmla="*/ 3433422 w 3609401"/>
              <a:gd name="connsiteY33" fmla="*/ 2025541 h 3609401"/>
              <a:gd name="connsiteX34" fmla="*/ 3422697 w 3609401"/>
              <a:gd name="connsiteY34" fmla="*/ 1742600 h 3609401"/>
              <a:gd name="connsiteX35" fmla="*/ 3342748 w 3609401"/>
              <a:gd name="connsiteY35" fmla="*/ 1420269 h 3609401"/>
              <a:gd name="connsiteX36" fmla="*/ 2053036 w 3609401"/>
              <a:gd name="connsiteY36" fmla="*/ 448988 h 3609401"/>
              <a:gd name="connsiteX37" fmla="*/ 1742795 w 3609401"/>
              <a:gd name="connsiteY37" fmla="*/ 457957 h 3609401"/>
              <a:gd name="connsiteX38" fmla="*/ 1426704 w 3609401"/>
              <a:gd name="connsiteY38" fmla="*/ 535176 h 3609401"/>
              <a:gd name="connsiteX39" fmla="*/ 1419099 w 3609401"/>
              <a:gd name="connsiteY39" fmla="*/ 549216 h 3609401"/>
              <a:gd name="connsiteX40" fmla="*/ 1439184 w 3609401"/>
              <a:gd name="connsiteY40" fmla="*/ 726664 h 3609401"/>
              <a:gd name="connsiteX41" fmla="*/ 1431969 w 3609401"/>
              <a:gd name="connsiteY41" fmla="*/ 834302 h 3609401"/>
              <a:gd name="connsiteX42" fmla="*/ 1438209 w 3609401"/>
              <a:gd name="connsiteY42" fmla="*/ 832157 h 3609401"/>
              <a:gd name="connsiteX43" fmla="*/ 1883973 w 3609401"/>
              <a:gd name="connsiteY43" fmla="*/ 727834 h 3609401"/>
              <a:gd name="connsiteX44" fmla="*/ 2205524 w 3609401"/>
              <a:gd name="connsiteY44" fmla="*/ 752988 h 3609401"/>
              <a:gd name="connsiteX45" fmla="*/ 2800071 w 3609401"/>
              <a:gd name="connsiteY45" fmla="*/ 1058549 h 3609401"/>
              <a:gd name="connsiteX46" fmla="*/ 3156721 w 3609401"/>
              <a:gd name="connsiteY46" fmla="*/ 1623067 h 3609401"/>
              <a:gd name="connsiteX47" fmla="*/ 3201375 w 3609401"/>
              <a:gd name="connsiteY47" fmla="*/ 1835614 h 3609401"/>
              <a:gd name="connsiteX48" fmla="*/ 3200400 w 3609401"/>
              <a:gd name="connsiteY48" fmla="*/ 2059471 h 3609401"/>
              <a:gd name="connsiteX49" fmla="*/ 3144046 w 3609401"/>
              <a:gd name="connsiteY49" fmla="*/ 2332467 h 3609401"/>
              <a:gd name="connsiteX50" fmla="*/ 2670788 w 3609401"/>
              <a:gd name="connsiteY50" fmla="*/ 2974399 h 3609401"/>
              <a:gd name="connsiteX51" fmla="*/ 2004872 w 3609401"/>
              <a:gd name="connsiteY51" fmla="*/ 3205470 h 3609401"/>
              <a:gd name="connsiteX52" fmla="*/ 1761905 w 3609401"/>
              <a:gd name="connsiteY52" fmla="*/ 3194550 h 3609401"/>
              <a:gd name="connsiteX53" fmla="*/ 1442304 w 3609401"/>
              <a:gd name="connsiteY53" fmla="*/ 3105437 h 3609401"/>
              <a:gd name="connsiteX54" fmla="*/ 759228 w 3609401"/>
              <a:gd name="connsiteY54" fmla="*/ 2398961 h 3609401"/>
              <a:gd name="connsiteX55" fmla="*/ 681034 w 3609401"/>
              <a:gd name="connsiteY55" fmla="*/ 2058106 h 3609401"/>
              <a:gd name="connsiteX56" fmla="*/ 693514 w 3609401"/>
              <a:gd name="connsiteY56" fmla="*/ 1802659 h 3609401"/>
              <a:gd name="connsiteX57" fmla="*/ 804273 w 3609401"/>
              <a:gd name="connsiteY57" fmla="*/ 1443279 h 3609401"/>
              <a:gd name="connsiteX58" fmla="*/ 808563 w 3609401"/>
              <a:gd name="connsiteY58" fmla="*/ 1433334 h 3609401"/>
              <a:gd name="connsiteX59" fmla="*/ 539466 w 3609401"/>
              <a:gd name="connsiteY59" fmla="*/ 1416565 h 3609401"/>
              <a:gd name="connsiteX60" fmla="*/ 738169 w 3609401"/>
              <a:gd name="connsiteY60" fmla="*/ 115542 h 3609401"/>
              <a:gd name="connsiteX61" fmla="*/ 582561 w 3609401"/>
              <a:gd name="connsiteY61" fmla="*/ 131532 h 3609401"/>
              <a:gd name="connsiteX62" fmla="*/ 119247 w 3609401"/>
              <a:gd name="connsiteY62" fmla="*/ 662705 h 3609401"/>
              <a:gd name="connsiteX63" fmla="*/ 165851 w 3609401"/>
              <a:gd name="connsiteY63" fmla="*/ 959491 h 3609401"/>
              <a:gd name="connsiteX64" fmla="*/ 268225 w 3609401"/>
              <a:gd name="connsiteY64" fmla="*/ 1122119 h 3609401"/>
              <a:gd name="connsiteX65" fmla="*/ 920686 w 3609401"/>
              <a:gd name="connsiteY65" fmla="*/ 1325891 h 3609401"/>
              <a:gd name="connsiteX66" fmla="*/ 1344221 w 3609401"/>
              <a:gd name="connsiteY66" fmla="*/ 805248 h 3609401"/>
              <a:gd name="connsiteX67" fmla="*/ 1302296 w 3609401"/>
              <a:gd name="connsiteY67" fmla="*/ 519967 h 3609401"/>
              <a:gd name="connsiteX68" fmla="*/ 1195242 w 3609401"/>
              <a:gd name="connsiteY68" fmla="*/ 346809 h 3609401"/>
              <a:gd name="connsiteX69" fmla="*/ 738169 w 3609401"/>
              <a:gd name="connsiteY69" fmla="*/ 115542 h 3609401"/>
              <a:gd name="connsiteX70" fmla="*/ 2414951 w 3609401"/>
              <a:gd name="connsiteY70" fmla="*/ 2361717 h 3609401"/>
              <a:gd name="connsiteX71" fmla="*/ 2420216 w 3609401"/>
              <a:gd name="connsiteY71" fmla="*/ 2352162 h 3609401"/>
              <a:gd name="connsiteX72" fmla="*/ 2450635 w 3609401"/>
              <a:gd name="connsiteY72" fmla="*/ 2304583 h 3609401"/>
              <a:gd name="connsiteX73" fmla="*/ 2672348 w 3609401"/>
              <a:gd name="connsiteY73" fmla="*/ 1976012 h 3609401"/>
              <a:gd name="connsiteX74" fmla="*/ 2791881 w 3609401"/>
              <a:gd name="connsiteY74" fmla="*/ 1644516 h 3609401"/>
              <a:gd name="connsiteX75" fmla="*/ 2777841 w 3609401"/>
              <a:gd name="connsiteY75" fmla="*/ 1524398 h 3609401"/>
              <a:gd name="connsiteX76" fmla="*/ 2623403 w 3609401"/>
              <a:gd name="connsiteY76" fmla="*/ 1330766 h 3609401"/>
              <a:gd name="connsiteX77" fmla="*/ 2430941 w 3609401"/>
              <a:gd name="connsiteY77" fmla="*/ 1287086 h 3609401"/>
              <a:gd name="connsiteX78" fmla="*/ 2184659 w 3609401"/>
              <a:gd name="connsiteY78" fmla="*/ 1463754 h 3609401"/>
              <a:gd name="connsiteX79" fmla="*/ 2151509 w 3609401"/>
              <a:gd name="connsiteY79" fmla="*/ 1635547 h 3609401"/>
              <a:gd name="connsiteX80" fmla="*/ 2151509 w 3609401"/>
              <a:gd name="connsiteY80" fmla="*/ 1677081 h 3609401"/>
              <a:gd name="connsiteX81" fmla="*/ 2174714 w 3609401"/>
              <a:gd name="connsiteY81" fmla="*/ 1677081 h 3609401"/>
              <a:gd name="connsiteX82" fmla="*/ 2174714 w 3609401"/>
              <a:gd name="connsiteY82" fmla="*/ 1699116 h 3609401"/>
              <a:gd name="connsiteX83" fmla="*/ 2361522 w 3609401"/>
              <a:gd name="connsiteY83" fmla="*/ 1699116 h 3609401"/>
              <a:gd name="connsiteX84" fmla="*/ 2361522 w 3609401"/>
              <a:gd name="connsiteY84" fmla="*/ 1646661 h 3609401"/>
              <a:gd name="connsiteX85" fmla="*/ 2377511 w 3609401"/>
              <a:gd name="connsiteY85" fmla="*/ 1567102 h 3609401"/>
              <a:gd name="connsiteX86" fmla="*/ 2497825 w 3609401"/>
              <a:gd name="connsiteY86" fmla="*/ 1488128 h 3609401"/>
              <a:gd name="connsiteX87" fmla="*/ 2573484 w 3609401"/>
              <a:gd name="connsiteY87" fmla="*/ 1539608 h 3609401"/>
              <a:gd name="connsiteX88" fmla="*/ 2586159 w 3609401"/>
              <a:gd name="connsiteY88" fmla="*/ 1598302 h 3609401"/>
              <a:gd name="connsiteX89" fmla="*/ 2557884 w 3609401"/>
              <a:gd name="connsiteY89" fmla="*/ 1740455 h 3609401"/>
              <a:gd name="connsiteX90" fmla="*/ 2437571 w 3609401"/>
              <a:gd name="connsiteY90" fmla="*/ 1954757 h 3609401"/>
              <a:gd name="connsiteX91" fmla="*/ 2197139 w 3609401"/>
              <a:gd name="connsiteY91" fmla="*/ 2293078 h 3609401"/>
              <a:gd name="connsiteX92" fmla="*/ 2152875 w 3609401"/>
              <a:gd name="connsiteY92" fmla="*/ 2364057 h 3609401"/>
              <a:gd name="connsiteX93" fmla="*/ 2147805 w 3609401"/>
              <a:gd name="connsiteY93" fmla="*/ 2383361 h 3609401"/>
              <a:gd name="connsiteX94" fmla="*/ 2147610 w 3609401"/>
              <a:gd name="connsiteY94" fmla="*/ 2537409 h 3609401"/>
              <a:gd name="connsiteX95" fmla="*/ 2147610 w 3609401"/>
              <a:gd name="connsiteY95" fmla="*/ 2548719 h 3609401"/>
              <a:gd name="connsiteX96" fmla="*/ 2170814 w 3609401"/>
              <a:gd name="connsiteY96" fmla="*/ 2548719 h 3609401"/>
              <a:gd name="connsiteX97" fmla="*/ 2170814 w 3609401"/>
              <a:gd name="connsiteY97" fmla="*/ 2570949 h 3609401"/>
              <a:gd name="connsiteX98" fmla="*/ 2776281 w 3609401"/>
              <a:gd name="connsiteY98" fmla="*/ 2570949 h 3609401"/>
              <a:gd name="connsiteX99" fmla="*/ 2776281 w 3609401"/>
              <a:gd name="connsiteY99" fmla="*/ 2384336 h 3609401"/>
              <a:gd name="connsiteX100" fmla="*/ 2753466 w 3609401"/>
              <a:gd name="connsiteY100" fmla="*/ 2384336 h 3609401"/>
              <a:gd name="connsiteX101" fmla="*/ 2753466 w 3609401"/>
              <a:gd name="connsiteY101" fmla="*/ 2361717 h 3609401"/>
              <a:gd name="connsiteX102" fmla="*/ 2414951 w 3609401"/>
              <a:gd name="connsiteY102" fmla="*/ 2361717 h 3609401"/>
              <a:gd name="connsiteX103" fmla="*/ 1481889 w 3609401"/>
              <a:gd name="connsiteY103" fmla="*/ 1288256 h 3609401"/>
              <a:gd name="connsiteX104" fmla="*/ 1477599 w 3609401"/>
              <a:gd name="connsiteY104" fmla="*/ 1287476 h 3609401"/>
              <a:gd name="connsiteX105" fmla="*/ 1355725 w 3609401"/>
              <a:gd name="connsiteY105" fmla="*/ 1287671 h 3609401"/>
              <a:gd name="connsiteX106" fmla="*/ 1346170 w 3609401"/>
              <a:gd name="connsiteY106" fmla="*/ 1294691 h 3609401"/>
              <a:gd name="connsiteX107" fmla="*/ 1149613 w 3609401"/>
              <a:gd name="connsiteY107" fmla="*/ 1441524 h 3609401"/>
              <a:gd name="connsiteX108" fmla="*/ 1130308 w 3609401"/>
              <a:gd name="connsiteY108" fmla="*/ 1445619 h 3609401"/>
              <a:gd name="connsiteX109" fmla="*/ 1130308 w 3609401"/>
              <a:gd name="connsiteY109" fmla="*/ 1577437 h 3609401"/>
              <a:gd name="connsiteX110" fmla="*/ 1151758 w 3609401"/>
              <a:gd name="connsiteY110" fmla="*/ 1577437 h 3609401"/>
              <a:gd name="connsiteX111" fmla="*/ 1152928 w 3609401"/>
              <a:gd name="connsiteY111" fmla="*/ 1601032 h 3609401"/>
              <a:gd name="connsiteX112" fmla="*/ 1291766 w 3609401"/>
              <a:gd name="connsiteY112" fmla="*/ 1601032 h 3609401"/>
              <a:gd name="connsiteX113" fmla="*/ 1291766 w 3609401"/>
              <a:gd name="connsiteY113" fmla="*/ 2549694 h 3609401"/>
              <a:gd name="connsiteX114" fmla="*/ 1314386 w 3609401"/>
              <a:gd name="connsiteY114" fmla="*/ 2550669 h 3609401"/>
              <a:gd name="connsiteX115" fmla="*/ 1314386 w 3609401"/>
              <a:gd name="connsiteY115" fmla="*/ 2572704 h 3609401"/>
              <a:gd name="connsiteX116" fmla="*/ 1504508 w 3609401"/>
              <a:gd name="connsiteY116" fmla="*/ 2572704 h 3609401"/>
              <a:gd name="connsiteX117" fmla="*/ 1504508 w 3609401"/>
              <a:gd name="connsiteY117" fmla="*/ 1309706 h 3609401"/>
              <a:gd name="connsiteX118" fmla="*/ 1481889 w 3609401"/>
              <a:gd name="connsiteY118" fmla="*/ 1309706 h 3609401"/>
              <a:gd name="connsiteX119" fmla="*/ 1481889 w 3609401"/>
              <a:gd name="connsiteY119" fmla="*/ 1288256 h 3609401"/>
              <a:gd name="connsiteX120" fmla="*/ 2013841 w 3609401"/>
              <a:gd name="connsiteY120" fmla="*/ 2573094 h 3609401"/>
              <a:gd name="connsiteX121" fmla="*/ 2013841 w 3609401"/>
              <a:gd name="connsiteY121" fmla="*/ 1309511 h 3609401"/>
              <a:gd name="connsiteX122" fmla="*/ 1990637 w 3609401"/>
              <a:gd name="connsiteY122" fmla="*/ 1309511 h 3609401"/>
              <a:gd name="connsiteX123" fmla="*/ 1990637 w 3609401"/>
              <a:gd name="connsiteY123" fmla="*/ 1288256 h 3609401"/>
              <a:gd name="connsiteX124" fmla="*/ 1987127 w 3609401"/>
              <a:gd name="connsiteY124" fmla="*/ 1287281 h 3609401"/>
              <a:gd name="connsiteX125" fmla="*/ 1864278 w 3609401"/>
              <a:gd name="connsiteY125" fmla="*/ 1287476 h 3609401"/>
              <a:gd name="connsiteX126" fmla="*/ 1855309 w 3609401"/>
              <a:gd name="connsiteY126" fmla="*/ 1294106 h 3609401"/>
              <a:gd name="connsiteX127" fmla="*/ 1694436 w 3609401"/>
              <a:gd name="connsiteY127" fmla="*/ 1430994 h 3609401"/>
              <a:gd name="connsiteX128" fmla="*/ 1639057 w 3609401"/>
              <a:gd name="connsiteY128" fmla="*/ 1446399 h 3609401"/>
              <a:gd name="connsiteX129" fmla="*/ 1639057 w 3609401"/>
              <a:gd name="connsiteY129" fmla="*/ 1577047 h 3609401"/>
              <a:gd name="connsiteX130" fmla="*/ 1661286 w 3609401"/>
              <a:gd name="connsiteY130" fmla="*/ 1577047 h 3609401"/>
              <a:gd name="connsiteX131" fmla="*/ 1661286 w 3609401"/>
              <a:gd name="connsiteY131" fmla="*/ 1600642 h 3609401"/>
              <a:gd name="connsiteX132" fmla="*/ 1800709 w 3609401"/>
              <a:gd name="connsiteY132" fmla="*/ 1600642 h 3609401"/>
              <a:gd name="connsiteX133" fmla="*/ 1800709 w 3609401"/>
              <a:gd name="connsiteY133" fmla="*/ 2549499 h 3609401"/>
              <a:gd name="connsiteX134" fmla="*/ 1823329 w 3609401"/>
              <a:gd name="connsiteY134" fmla="*/ 2550474 h 3609401"/>
              <a:gd name="connsiteX135" fmla="*/ 1823329 w 3609401"/>
              <a:gd name="connsiteY135" fmla="*/ 2572899 h 3609401"/>
              <a:gd name="connsiteX136" fmla="*/ 2013841 w 3609401"/>
              <a:gd name="connsiteY136" fmla="*/ 2573094 h 360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609401" h="3609401">
                <a:moveTo>
                  <a:pt x="299" y="744994"/>
                </a:moveTo>
                <a:cubicBezTo>
                  <a:pt x="299" y="728029"/>
                  <a:pt x="299" y="711259"/>
                  <a:pt x="299" y="694294"/>
                </a:cubicBezTo>
                <a:cubicBezTo>
                  <a:pt x="884" y="689809"/>
                  <a:pt x="1469" y="685324"/>
                  <a:pt x="2054" y="681034"/>
                </a:cubicBezTo>
                <a:cubicBezTo>
                  <a:pt x="7709" y="640280"/>
                  <a:pt x="10049" y="598746"/>
                  <a:pt x="19408" y="558966"/>
                </a:cubicBezTo>
                <a:cubicBezTo>
                  <a:pt x="65233" y="364554"/>
                  <a:pt x="173651" y="214211"/>
                  <a:pt x="342519" y="107742"/>
                </a:cubicBezTo>
                <a:cubicBezTo>
                  <a:pt x="431438" y="51583"/>
                  <a:pt x="528937" y="18043"/>
                  <a:pt x="633650" y="5954"/>
                </a:cubicBezTo>
                <a:cubicBezTo>
                  <a:pt x="652565" y="3809"/>
                  <a:pt x="671675" y="2054"/>
                  <a:pt x="690589" y="299"/>
                </a:cubicBezTo>
                <a:cubicBezTo>
                  <a:pt x="710674" y="299"/>
                  <a:pt x="730954" y="299"/>
                  <a:pt x="751038" y="299"/>
                </a:cubicBezTo>
                <a:cubicBezTo>
                  <a:pt x="754548" y="884"/>
                  <a:pt x="758058" y="1469"/>
                  <a:pt x="761568" y="2054"/>
                </a:cubicBezTo>
                <a:cubicBezTo>
                  <a:pt x="794718" y="6149"/>
                  <a:pt x="828257" y="7904"/>
                  <a:pt x="860822" y="14728"/>
                </a:cubicBezTo>
                <a:cubicBezTo>
                  <a:pt x="1053479" y="54703"/>
                  <a:pt x="1205382" y="156687"/>
                  <a:pt x="1316921" y="318729"/>
                </a:cubicBezTo>
                <a:cubicBezTo>
                  <a:pt x="1329791" y="337449"/>
                  <a:pt x="1341100" y="357144"/>
                  <a:pt x="1353385" y="376839"/>
                </a:cubicBezTo>
                <a:cubicBezTo>
                  <a:pt x="1607077" y="283045"/>
                  <a:pt x="1868373" y="251260"/>
                  <a:pt x="2137080" y="282850"/>
                </a:cubicBezTo>
                <a:cubicBezTo>
                  <a:pt x="2405786" y="314439"/>
                  <a:pt x="2652458" y="406478"/>
                  <a:pt x="2876315" y="558381"/>
                </a:cubicBezTo>
                <a:cubicBezTo>
                  <a:pt x="3100562" y="710479"/>
                  <a:pt x="3277814" y="905866"/>
                  <a:pt x="3407292" y="1143763"/>
                </a:cubicBezTo>
                <a:cubicBezTo>
                  <a:pt x="3756338" y="1785499"/>
                  <a:pt x="3648894" y="2589279"/>
                  <a:pt x="3123766" y="3118501"/>
                </a:cubicBezTo>
                <a:cubicBezTo>
                  <a:pt x="2607803" y="3638559"/>
                  <a:pt x="1807144" y="3761213"/>
                  <a:pt x="1157608" y="3415872"/>
                </a:cubicBezTo>
                <a:cubicBezTo>
                  <a:pt x="831572" y="3242520"/>
                  <a:pt x="586851" y="2987853"/>
                  <a:pt x="430268" y="2653238"/>
                </a:cubicBezTo>
                <a:cubicBezTo>
                  <a:pt x="231371" y="2228144"/>
                  <a:pt x="220256" y="1793104"/>
                  <a:pt x="375474" y="1351435"/>
                </a:cubicBezTo>
                <a:cubicBezTo>
                  <a:pt x="373914" y="1350460"/>
                  <a:pt x="371769" y="1349095"/>
                  <a:pt x="369624" y="1347730"/>
                </a:cubicBezTo>
                <a:cubicBezTo>
                  <a:pt x="266470" y="1289816"/>
                  <a:pt x="182426" y="1211622"/>
                  <a:pt x="117687" y="1112759"/>
                </a:cubicBezTo>
                <a:cubicBezTo>
                  <a:pt x="52558" y="1013115"/>
                  <a:pt x="14338" y="903526"/>
                  <a:pt x="4004" y="784578"/>
                </a:cubicBezTo>
                <a:cubicBezTo>
                  <a:pt x="2834" y="771318"/>
                  <a:pt x="1469" y="758253"/>
                  <a:pt x="299" y="744994"/>
                </a:cubicBezTo>
                <a:close/>
                <a:moveTo>
                  <a:pt x="539466" y="1416565"/>
                </a:moveTo>
                <a:cubicBezTo>
                  <a:pt x="538296" y="1418904"/>
                  <a:pt x="537516" y="1420269"/>
                  <a:pt x="536931" y="1421829"/>
                </a:cubicBezTo>
                <a:cubicBezTo>
                  <a:pt x="481747" y="1571002"/>
                  <a:pt x="451328" y="1725050"/>
                  <a:pt x="445478" y="1883973"/>
                </a:cubicBezTo>
                <a:cubicBezTo>
                  <a:pt x="441968" y="1980887"/>
                  <a:pt x="447233" y="2077411"/>
                  <a:pt x="462442" y="2173349"/>
                </a:cubicBezTo>
                <a:cubicBezTo>
                  <a:pt x="482527" y="2301658"/>
                  <a:pt x="518407" y="2425286"/>
                  <a:pt x="571056" y="2543844"/>
                </a:cubicBezTo>
                <a:cubicBezTo>
                  <a:pt x="681619" y="2792271"/>
                  <a:pt x="846977" y="2996433"/>
                  <a:pt x="1067519" y="3155356"/>
                </a:cubicBezTo>
                <a:cubicBezTo>
                  <a:pt x="1279091" y="3307844"/>
                  <a:pt x="1515428" y="3397933"/>
                  <a:pt x="1774580" y="3427377"/>
                </a:cubicBezTo>
                <a:cubicBezTo>
                  <a:pt x="1857649" y="3436737"/>
                  <a:pt x="1941107" y="3438297"/>
                  <a:pt x="2024761" y="3434007"/>
                </a:cubicBezTo>
                <a:cubicBezTo>
                  <a:pt x="2116410" y="3429132"/>
                  <a:pt x="2206889" y="3416068"/>
                  <a:pt x="2296003" y="3393838"/>
                </a:cubicBezTo>
                <a:cubicBezTo>
                  <a:pt x="2551644" y="3330464"/>
                  <a:pt x="2776671" y="3209565"/>
                  <a:pt x="2966989" y="3027633"/>
                </a:cubicBezTo>
                <a:cubicBezTo>
                  <a:pt x="3252465" y="2754636"/>
                  <a:pt x="3407488" y="2419826"/>
                  <a:pt x="3433422" y="2025541"/>
                </a:cubicBezTo>
                <a:cubicBezTo>
                  <a:pt x="3439662" y="1930968"/>
                  <a:pt x="3435177" y="1836589"/>
                  <a:pt x="3422697" y="1742600"/>
                </a:cubicBezTo>
                <a:cubicBezTo>
                  <a:pt x="3408072" y="1632232"/>
                  <a:pt x="3381358" y="1524788"/>
                  <a:pt x="3342748" y="1420269"/>
                </a:cubicBezTo>
                <a:cubicBezTo>
                  <a:pt x="3145996" y="888902"/>
                  <a:pt x="2652263" y="494422"/>
                  <a:pt x="2053036" y="448988"/>
                </a:cubicBezTo>
                <a:cubicBezTo>
                  <a:pt x="1949297" y="441188"/>
                  <a:pt x="1845949" y="444308"/>
                  <a:pt x="1742795" y="457957"/>
                </a:cubicBezTo>
                <a:cubicBezTo>
                  <a:pt x="1634571" y="472192"/>
                  <a:pt x="1529468" y="498127"/>
                  <a:pt x="1426704" y="535176"/>
                </a:cubicBezTo>
                <a:cubicBezTo>
                  <a:pt x="1418904" y="537906"/>
                  <a:pt x="1417149" y="541026"/>
                  <a:pt x="1419099" y="549216"/>
                </a:cubicBezTo>
                <a:cubicBezTo>
                  <a:pt x="1433529" y="607520"/>
                  <a:pt x="1440939" y="666800"/>
                  <a:pt x="1439184" y="726664"/>
                </a:cubicBezTo>
                <a:cubicBezTo>
                  <a:pt x="1438209" y="762543"/>
                  <a:pt x="1434504" y="798228"/>
                  <a:pt x="1431969" y="834302"/>
                </a:cubicBezTo>
                <a:cubicBezTo>
                  <a:pt x="1433529" y="833717"/>
                  <a:pt x="1435869" y="833132"/>
                  <a:pt x="1438209" y="832157"/>
                </a:cubicBezTo>
                <a:cubicBezTo>
                  <a:pt x="1580362" y="769758"/>
                  <a:pt x="1728950" y="735244"/>
                  <a:pt x="1883973" y="727834"/>
                </a:cubicBezTo>
                <a:cubicBezTo>
                  <a:pt x="1992197" y="722569"/>
                  <a:pt x="2099445" y="730564"/>
                  <a:pt x="2205524" y="752988"/>
                </a:cubicBezTo>
                <a:cubicBezTo>
                  <a:pt x="2431331" y="800958"/>
                  <a:pt x="2630033" y="902551"/>
                  <a:pt x="2800071" y="1058549"/>
                </a:cubicBezTo>
                <a:cubicBezTo>
                  <a:pt x="2970108" y="1214157"/>
                  <a:pt x="3088862" y="1402720"/>
                  <a:pt x="3156721" y="1623067"/>
                </a:cubicBezTo>
                <a:cubicBezTo>
                  <a:pt x="3178171" y="1692486"/>
                  <a:pt x="3193966" y="1763465"/>
                  <a:pt x="3201375" y="1835614"/>
                </a:cubicBezTo>
                <a:cubicBezTo>
                  <a:pt x="3208980" y="1910103"/>
                  <a:pt x="3207420" y="1984787"/>
                  <a:pt x="3200400" y="2059471"/>
                </a:cubicBezTo>
                <a:cubicBezTo>
                  <a:pt x="3191625" y="2152485"/>
                  <a:pt x="3173491" y="2243743"/>
                  <a:pt x="3144046" y="2332467"/>
                </a:cubicBezTo>
                <a:cubicBezTo>
                  <a:pt x="3056102" y="2597858"/>
                  <a:pt x="2898349" y="2812356"/>
                  <a:pt x="2670788" y="2974399"/>
                </a:cubicBezTo>
                <a:cubicBezTo>
                  <a:pt x="2471695" y="3116162"/>
                  <a:pt x="2248813" y="3192016"/>
                  <a:pt x="2004872" y="3205470"/>
                </a:cubicBezTo>
                <a:cubicBezTo>
                  <a:pt x="1923558" y="3209955"/>
                  <a:pt x="1842634" y="3206055"/>
                  <a:pt x="1761905" y="3194550"/>
                </a:cubicBezTo>
                <a:cubicBezTo>
                  <a:pt x="1651341" y="3178951"/>
                  <a:pt x="1544483" y="3150481"/>
                  <a:pt x="1442304" y="3105437"/>
                </a:cubicBezTo>
                <a:cubicBezTo>
                  <a:pt x="1118999" y="2962699"/>
                  <a:pt x="890657" y="2727142"/>
                  <a:pt x="759228" y="2398961"/>
                </a:cubicBezTo>
                <a:cubicBezTo>
                  <a:pt x="715354" y="2289763"/>
                  <a:pt x="687079" y="2176274"/>
                  <a:pt x="681034" y="2058106"/>
                </a:cubicBezTo>
                <a:cubicBezTo>
                  <a:pt x="676549" y="1972502"/>
                  <a:pt x="680839" y="1887483"/>
                  <a:pt x="693514" y="1802659"/>
                </a:cubicBezTo>
                <a:cubicBezTo>
                  <a:pt x="712429" y="1677276"/>
                  <a:pt x="749284" y="1557548"/>
                  <a:pt x="804273" y="1443279"/>
                </a:cubicBezTo>
                <a:cubicBezTo>
                  <a:pt x="805638" y="1440354"/>
                  <a:pt x="806808" y="1437234"/>
                  <a:pt x="808563" y="1433334"/>
                </a:cubicBezTo>
                <a:cubicBezTo>
                  <a:pt x="717304" y="1445424"/>
                  <a:pt x="628190" y="1438794"/>
                  <a:pt x="539466" y="1416565"/>
                </a:cubicBezTo>
                <a:close/>
                <a:moveTo>
                  <a:pt x="738169" y="115542"/>
                </a:moveTo>
                <a:cubicBezTo>
                  <a:pt x="674015" y="116127"/>
                  <a:pt x="627800" y="120807"/>
                  <a:pt x="582561" y="131532"/>
                </a:cubicBezTo>
                <a:cubicBezTo>
                  <a:pt x="329064" y="191591"/>
                  <a:pt x="144792" y="402773"/>
                  <a:pt x="119247" y="662705"/>
                </a:cubicBezTo>
                <a:cubicBezTo>
                  <a:pt x="109107" y="765663"/>
                  <a:pt x="125097" y="864527"/>
                  <a:pt x="165851" y="959491"/>
                </a:cubicBezTo>
                <a:cubicBezTo>
                  <a:pt x="191396" y="1019160"/>
                  <a:pt x="228251" y="1071419"/>
                  <a:pt x="268225" y="1122119"/>
                </a:cubicBezTo>
                <a:cubicBezTo>
                  <a:pt x="423638" y="1318286"/>
                  <a:pt x="681814" y="1399405"/>
                  <a:pt x="920686" y="1325891"/>
                </a:cubicBezTo>
                <a:cubicBezTo>
                  <a:pt x="1155073" y="1253742"/>
                  <a:pt x="1322576" y="1045680"/>
                  <a:pt x="1344221" y="805248"/>
                </a:cubicBezTo>
                <a:cubicBezTo>
                  <a:pt x="1353190" y="706774"/>
                  <a:pt x="1339346" y="611810"/>
                  <a:pt x="1302296" y="519967"/>
                </a:cubicBezTo>
                <a:cubicBezTo>
                  <a:pt x="1276556" y="456202"/>
                  <a:pt x="1238727" y="399848"/>
                  <a:pt x="1195242" y="346809"/>
                </a:cubicBezTo>
                <a:cubicBezTo>
                  <a:pt x="1072394" y="196466"/>
                  <a:pt x="914056" y="120222"/>
                  <a:pt x="738169" y="115542"/>
                </a:cubicBezTo>
                <a:close/>
                <a:moveTo>
                  <a:pt x="2414951" y="2361717"/>
                </a:moveTo>
                <a:cubicBezTo>
                  <a:pt x="2417291" y="2357622"/>
                  <a:pt x="2418656" y="2354892"/>
                  <a:pt x="2420216" y="2352162"/>
                </a:cubicBezTo>
                <a:cubicBezTo>
                  <a:pt x="2430356" y="2336172"/>
                  <a:pt x="2440106" y="2320182"/>
                  <a:pt x="2450635" y="2304583"/>
                </a:cubicBezTo>
                <a:cubicBezTo>
                  <a:pt x="2524345" y="2194994"/>
                  <a:pt x="2598249" y="2085405"/>
                  <a:pt x="2672348" y="1976012"/>
                </a:cubicBezTo>
                <a:cubicBezTo>
                  <a:pt x="2740207" y="1875588"/>
                  <a:pt x="2786421" y="1767560"/>
                  <a:pt x="2791881" y="1644516"/>
                </a:cubicBezTo>
                <a:cubicBezTo>
                  <a:pt x="2793636" y="1603567"/>
                  <a:pt x="2790321" y="1563398"/>
                  <a:pt x="2777841" y="1524398"/>
                </a:cubicBezTo>
                <a:cubicBezTo>
                  <a:pt x="2750931" y="1440354"/>
                  <a:pt x="2693602" y="1379710"/>
                  <a:pt x="2623403" y="1330766"/>
                </a:cubicBezTo>
                <a:cubicBezTo>
                  <a:pt x="2565879" y="1290596"/>
                  <a:pt x="2499970" y="1280651"/>
                  <a:pt x="2430941" y="1287086"/>
                </a:cubicBezTo>
                <a:cubicBezTo>
                  <a:pt x="2314137" y="1297811"/>
                  <a:pt x="2232824" y="1358260"/>
                  <a:pt x="2184659" y="1463754"/>
                </a:cubicBezTo>
                <a:cubicBezTo>
                  <a:pt x="2159894" y="1518158"/>
                  <a:pt x="2152680" y="1576462"/>
                  <a:pt x="2151509" y="1635547"/>
                </a:cubicBezTo>
                <a:cubicBezTo>
                  <a:pt x="2151315" y="1649001"/>
                  <a:pt x="2151509" y="1662456"/>
                  <a:pt x="2151509" y="1677081"/>
                </a:cubicBezTo>
                <a:cubicBezTo>
                  <a:pt x="2159894" y="1677081"/>
                  <a:pt x="2166914" y="1677081"/>
                  <a:pt x="2174714" y="1677081"/>
                </a:cubicBezTo>
                <a:cubicBezTo>
                  <a:pt x="2174714" y="1685271"/>
                  <a:pt x="2174714" y="1692291"/>
                  <a:pt x="2174714" y="1699116"/>
                </a:cubicBezTo>
                <a:cubicBezTo>
                  <a:pt x="2237504" y="1699116"/>
                  <a:pt x="2299318" y="1699116"/>
                  <a:pt x="2361522" y="1699116"/>
                </a:cubicBezTo>
                <a:cubicBezTo>
                  <a:pt x="2361522" y="1680981"/>
                  <a:pt x="2361522" y="1663821"/>
                  <a:pt x="2361522" y="1646661"/>
                </a:cubicBezTo>
                <a:cubicBezTo>
                  <a:pt x="2361327" y="1618972"/>
                  <a:pt x="2366787" y="1592647"/>
                  <a:pt x="2377511" y="1567102"/>
                </a:cubicBezTo>
                <a:cubicBezTo>
                  <a:pt x="2401106" y="1509968"/>
                  <a:pt x="2439131" y="1484424"/>
                  <a:pt x="2497825" y="1488128"/>
                </a:cubicBezTo>
                <a:cubicBezTo>
                  <a:pt x="2532534" y="1490274"/>
                  <a:pt x="2560029" y="1504703"/>
                  <a:pt x="2573484" y="1539608"/>
                </a:cubicBezTo>
                <a:cubicBezTo>
                  <a:pt x="2580894" y="1558523"/>
                  <a:pt x="2585574" y="1577827"/>
                  <a:pt x="2586159" y="1598302"/>
                </a:cubicBezTo>
                <a:cubicBezTo>
                  <a:pt x="2587329" y="1647831"/>
                  <a:pt x="2576214" y="1695021"/>
                  <a:pt x="2557884" y="1740455"/>
                </a:cubicBezTo>
                <a:cubicBezTo>
                  <a:pt x="2527075" y="1817089"/>
                  <a:pt x="2484955" y="1887483"/>
                  <a:pt x="2437571" y="1954757"/>
                </a:cubicBezTo>
                <a:cubicBezTo>
                  <a:pt x="2358012" y="2067856"/>
                  <a:pt x="2276893" y="2180174"/>
                  <a:pt x="2197139" y="2293078"/>
                </a:cubicBezTo>
                <a:cubicBezTo>
                  <a:pt x="2181149" y="2315892"/>
                  <a:pt x="2167109" y="2340072"/>
                  <a:pt x="2152875" y="2364057"/>
                </a:cubicBezTo>
                <a:cubicBezTo>
                  <a:pt x="2149560" y="2369517"/>
                  <a:pt x="2147805" y="2376732"/>
                  <a:pt x="2147805" y="2383361"/>
                </a:cubicBezTo>
                <a:cubicBezTo>
                  <a:pt x="2147415" y="2434646"/>
                  <a:pt x="2147610" y="2486125"/>
                  <a:pt x="2147610" y="2537409"/>
                </a:cubicBezTo>
                <a:cubicBezTo>
                  <a:pt x="2147610" y="2540919"/>
                  <a:pt x="2147610" y="2544234"/>
                  <a:pt x="2147610" y="2548719"/>
                </a:cubicBezTo>
                <a:cubicBezTo>
                  <a:pt x="2155995" y="2548719"/>
                  <a:pt x="2163014" y="2548719"/>
                  <a:pt x="2170814" y="2548719"/>
                </a:cubicBezTo>
                <a:cubicBezTo>
                  <a:pt x="2170814" y="2556909"/>
                  <a:pt x="2170814" y="2563929"/>
                  <a:pt x="2170814" y="2570949"/>
                </a:cubicBezTo>
                <a:cubicBezTo>
                  <a:pt x="2373222" y="2570949"/>
                  <a:pt x="2574849" y="2570949"/>
                  <a:pt x="2776281" y="2570949"/>
                </a:cubicBezTo>
                <a:cubicBezTo>
                  <a:pt x="2776281" y="2508550"/>
                  <a:pt x="2776281" y="2446931"/>
                  <a:pt x="2776281" y="2384336"/>
                </a:cubicBezTo>
                <a:cubicBezTo>
                  <a:pt x="2768676" y="2384336"/>
                  <a:pt x="2761461" y="2384336"/>
                  <a:pt x="2753466" y="2384336"/>
                </a:cubicBezTo>
                <a:cubicBezTo>
                  <a:pt x="2753466" y="2376536"/>
                  <a:pt x="2753466" y="2369517"/>
                  <a:pt x="2753466" y="2361717"/>
                </a:cubicBezTo>
                <a:cubicBezTo>
                  <a:pt x="2640368" y="2361717"/>
                  <a:pt x="2528439" y="2361717"/>
                  <a:pt x="2414951" y="2361717"/>
                </a:cubicBezTo>
                <a:close/>
                <a:moveTo>
                  <a:pt x="1481889" y="1288256"/>
                </a:moveTo>
                <a:cubicBezTo>
                  <a:pt x="1479354" y="1287671"/>
                  <a:pt x="1478574" y="1287476"/>
                  <a:pt x="1477599" y="1287476"/>
                </a:cubicBezTo>
                <a:cubicBezTo>
                  <a:pt x="1437039" y="1287476"/>
                  <a:pt x="1396285" y="1287281"/>
                  <a:pt x="1355725" y="1287671"/>
                </a:cubicBezTo>
                <a:cubicBezTo>
                  <a:pt x="1352410" y="1287671"/>
                  <a:pt x="1347925" y="1291571"/>
                  <a:pt x="1346170" y="1294691"/>
                </a:cubicBezTo>
                <a:cubicBezTo>
                  <a:pt x="1302881" y="1373470"/>
                  <a:pt x="1236192" y="1420854"/>
                  <a:pt x="1149613" y="1441524"/>
                </a:cubicBezTo>
                <a:cubicBezTo>
                  <a:pt x="1143178" y="1443084"/>
                  <a:pt x="1136548" y="1444254"/>
                  <a:pt x="1130308" y="1445619"/>
                </a:cubicBezTo>
                <a:cubicBezTo>
                  <a:pt x="1130308" y="1489884"/>
                  <a:pt x="1130308" y="1533368"/>
                  <a:pt x="1130308" y="1577437"/>
                </a:cubicBezTo>
                <a:cubicBezTo>
                  <a:pt x="1137718" y="1577437"/>
                  <a:pt x="1144543" y="1577437"/>
                  <a:pt x="1151758" y="1577437"/>
                </a:cubicBezTo>
                <a:cubicBezTo>
                  <a:pt x="1152148" y="1585432"/>
                  <a:pt x="1152538" y="1592842"/>
                  <a:pt x="1152928" y="1601032"/>
                </a:cubicBezTo>
                <a:cubicBezTo>
                  <a:pt x="1199532" y="1601032"/>
                  <a:pt x="1245162" y="1601032"/>
                  <a:pt x="1291766" y="1601032"/>
                </a:cubicBezTo>
                <a:cubicBezTo>
                  <a:pt x="1291766" y="1917903"/>
                  <a:pt x="1291766" y="2233604"/>
                  <a:pt x="1291766" y="2549694"/>
                </a:cubicBezTo>
                <a:cubicBezTo>
                  <a:pt x="1299761" y="2550084"/>
                  <a:pt x="1306586" y="2550474"/>
                  <a:pt x="1314386" y="2550669"/>
                </a:cubicBezTo>
                <a:cubicBezTo>
                  <a:pt x="1314386" y="2558664"/>
                  <a:pt x="1314386" y="2565684"/>
                  <a:pt x="1314386" y="2572704"/>
                </a:cubicBezTo>
                <a:cubicBezTo>
                  <a:pt x="1378540" y="2572704"/>
                  <a:pt x="1441524" y="2572704"/>
                  <a:pt x="1504508" y="2572704"/>
                </a:cubicBezTo>
                <a:cubicBezTo>
                  <a:pt x="1504508" y="2151510"/>
                  <a:pt x="1504508" y="1731095"/>
                  <a:pt x="1504508" y="1309706"/>
                </a:cubicBezTo>
                <a:cubicBezTo>
                  <a:pt x="1496708" y="1309706"/>
                  <a:pt x="1489688" y="1309706"/>
                  <a:pt x="1481889" y="1309706"/>
                </a:cubicBezTo>
                <a:cubicBezTo>
                  <a:pt x="1481889" y="1302101"/>
                  <a:pt x="1481889" y="1295471"/>
                  <a:pt x="1481889" y="1288256"/>
                </a:cubicBezTo>
                <a:close/>
                <a:moveTo>
                  <a:pt x="2013841" y="2573094"/>
                </a:moveTo>
                <a:cubicBezTo>
                  <a:pt x="2013841" y="2151510"/>
                  <a:pt x="2013841" y="1731290"/>
                  <a:pt x="2013841" y="1309511"/>
                </a:cubicBezTo>
                <a:cubicBezTo>
                  <a:pt x="2006041" y="1309511"/>
                  <a:pt x="1998827" y="1309511"/>
                  <a:pt x="1990637" y="1309511"/>
                </a:cubicBezTo>
                <a:cubicBezTo>
                  <a:pt x="1990637" y="1301516"/>
                  <a:pt x="1990637" y="1294886"/>
                  <a:pt x="1990637" y="1288256"/>
                </a:cubicBezTo>
                <a:cubicBezTo>
                  <a:pt x="1988882" y="1287866"/>
                  <a:pt x="1988102" y="1287281"/>
                  <a:pt x="1987127" y="1287281"/>
                </a:cubicBezTo>
                <a:cubicBezTo>
                  <a:pt x="1946177" y="1287281"/>
                  <a:pt x="1905228" y="1287086"/>
                  <a:pt x="1864278" y="1287476"/>
                </a:cubicBezTo>
                <a:cubicBezTo>
                  <a:pt x="1861158" y="1287476"/>
                  <a:pt x="1857064" y="1291181"/>
                  <a:pt x="1855309" y="1294106"/>
                </a:cubicBezTo>
                <a:cubicBezTo>
                  <a:pt x="1819819" y="1360990"/>
                  <a:pt x="1764635" y="1405060"/>
                  <a:pt x="1694436" y="1430994"/>
                </a:cubicBezTo>
                <a:cubicBezTo>
                  <a:pt x="1676691" y="1437624"/>
                  <a:pt x="1657776" y="1441329"/>
                  <a:pt x="1639057" y="1446399"/>
                </a:cubicBezTo>
                <a:cubicBezTo>
                  <a:pt x="1639057" y="1489103"/>
                  <a:pt x="1639057" y="1532588"/>
                  <a:pt x="1639057" y="1577047"/>
                </a:cubicBezTo>
                <a:cubicBezTo>
                  <a:pt x="1646661" y="1577047"/>
                  <a:pt x="1653486" y="1577047"/>
                  <a:pt x="1661286" y="1577047"/>
                </a:cubicBezTo>
                <a:cubicBezTo>
                  <a:pt x="1661286" y="1585237"/>
                  <a:pt x="1661286" y="1592257"/>
                  <a:pt x="1661286" y="1600642"/>
                </a:cubicBezTo>
                <a:cubicBezTo>
                  <a:pt x="1708086" y="1600642"/>
                  <a:pt x="1753910" y="1600642"/>
                  <a:pt x="1800709" y="1600642"/>
                </a:cubicBezTo>
                <a:cubicBezTo>
                  <a:pt x="1800709" y="1917708"/>
                  <a:pt x="1800709" y="2233409"/>
                  <a:pt x="1800709" y="2549499"/>
                </a:cubicBezTo>
                <a:cubicBezTo>
                  <a:pt x="1808509" y="2549889"/>
                  <a:pt x="1815529" y="2550084"/>
                  <a:pt x="1823329" y="2550474"/>
                </a:cubicBezTo>
                <a:cubicBezTo>
                  <a:pt x="1823329" y="2558469"/>
                  <a:pt x="1823329" y="2565489"/>
                  <a:pt x="1823329" y="2572899"/>
                </a:cubicBezTo>
                <a:cubicBezTo>
                  <a:pt x="1887288" y="2573094"/>
                  <a:pt x="1950272" y="2573094"/>
                  <a:pt x="2013841" y="2573094"/>
                </a:cubicBezTo>
                <a:close/>
              </a:path>
            </a:pathLst>
          </a:custGeom>
          <a:solidFill>
            <a:srgbClr val="FFFFFF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32">
            <a:extLst>
              <a:ext uri="{FF2B5EF4-FFF2-40B4-BE49-F238E27FC236}">
                <a16:creationId xmlns:a16="http://schemas.microsoft.com/office/drawing/2014/main" id="{8FB70587-CFF6-4A4B-8628-D49BD72A5673}"/>
              </a:ext>
            </a:extLst>
          </p:cNvPr>
          <p:cNvSpPr/>
          <p:nvPr/>
        </p:nvSpPr>
        <p:spPr>
          <a:xfrm>
            <a:off x="7236994" y="1510812"/>
            <a:ext cx="621196" cy="621196"/>
          </a:xfrm>
          <a:custGeom>
            <a:avLst/>
            <a:gdLst>
              <a:gd name="connsiteX0" fmla="*/ 94728 w 2991259"/>
              <a:gd name="connsiteY0" fmla="*/ 971877 h 2991259"/>
              <a:gd name="connsiteX1" fmla="*/ 364409 w 2991259"/>
              <a:gd name="connsiteY1" fmla="*/ 988842 h 2991259"/>
              <a:gd name="connsiteX2" fmla="*/ 360120 w 2991259"/>
              <a:gd name="connsiteY2" fmla="*/ 998787 h 2991259"/>
              <a:gd name="connsiteX3" fmla="*/ 249361 w 2991259"/>
              <a:gd name="connsiteY3" fmla="*/ 1358167 h 2991259"/>
              <a:gd name="connsiteX4" fmla="*/ 236881 w 2991259"/>
              <a:gd name="connsiteY4" fmla="*/ 1613613 h 2991259"/>
              <a:gd name="connsiteX5" fmla="*/ 315075 w 2991259"/>
              <a:gd name="connsiteY5" fmla="*/ 1954469 h 2991259"/>
              <a:gd name="connsiteX6" fmla="*/ 998151 w 2991259"/>
              <a:gd name="connsiteY6" fmla="*/ 2660944 h 2991259"/>
              <a:gd name="connsiteX7" fmla="*/ 1317752 w 2991259"/>
              <a:gd name="connsiteY7" fmla="*/ 2750058 h 2991259"/>
              <a:gd name="connsiteX8" fmla="*/ 1560718 w 2991259"/>
              <a:gd name="connsiteY8" fmla="*/ 2760978 h 2991259"/>
              <a:gd name="connsiteX9" fmla="*/ 2226634 w 2991259"/>
              <a:gd name="connsiteY9" fmla="*/ 2529906 h 2991259"/>
              <a:gd name="connsiteX10" fmla="*/ 2699893 w 2991259"/>
              <a:gd name="connsiteY10" fmla="*/ 1887975 h 2991259"/>
              <a:gd name="connsiteX11" fmla="*/ 2756247 w 2991259"/>
              <a:gd name="connsiteY11" fmla="*/ 1614978 h 2991259"/>
              <a:gd name="connsiteX12" fmla="*/ 2757222 w 2991259"/>
              <a:gd name="connsiteY12" fmla="*/ 1391121 h 2991259"/>
              <a:gd name="connsiteX13" fmla="*/ 2712568 w 2991259"/>
              <a:gd name="connsiteY13" fmla="*/ 1178574 h 2991259"/>
              <a:gd name="connsiteX14" fmla="*/ 2355918 w 2991259"/>
              <a:gd name="connsiteY14" fmla="*/ 614057 h 2991259"/>
              <a:gd name="connsiteX15" fmla="*/ 1761370 w 2991259"/>
              <a:gd name="connsiteY15" fmla="*/ 308496 h 2991259"/>
              <a:gd name="connsiteX16" fmla="*/ 1439820 w 2991259"/>
              <a:gd name="connsiteY16" fmla="*/ 283341 h 2991259"/>
              <a:gd name="connsiteX17" fmla="*/ 994056 w 2991259"/>
              <a:gd name="connsiteY17" fmla="*/ 387665 h 2991259"/>
              <a:gd name="connsiteX18" fmla="*/ 987816 w 2991259"/>
              <a:gd name="connsiteY18" fmla="*/ 389810 h 2991259"/>
              <a:gd name="connsiteX19" fmla="*/ 995031 w 2991259"/>
              <a:gd name="connsiteY19" fmla="*/ 282171 h 2991259"/>
              <a:gd name="connsiteX20" fmla="*/ 974946 w 2991259"/>
              <a:gd name="connsiteY20" fmla="*/ 104724 h 2991259"/>
              <a:gd name="connsiteX21" fmla="*/ 982551 w 2991259"/>
              <a:gd name="connsiteY21" fmla="*/ 90684 h 2991259"/>
              <a:gd name="connsiteX22" fmla="*/ 1298642 w 2991259"/>
              <a:gd name="connsiteY22" fmla="*/ 13465 h 2991259"/>
              <a:gd name="connsiteX23" fmla="*/ 1608883 w 2991259"/>
              <a:gd name="connsiteY23" fmla="*/ 4495 h 2991259"/>
              <a:gd name="connsiteX24" fmla="*/ 2898595 w 2991259"/>
              <a:gd name="connsiteY24" fmla="*/ 975777 h 2991259"/>
              <a:gd name="connsiteX25" fmla="*/ 2978544 w 2991259"/>
              <a:gd name="connsiteY25" fmla="*/ 1298108 h 2991259"/>
              <a:gd name="connsiteX26" fmla="*/ 2989269 w 2991259"/>
              <a:gd name="connsiteY26" fmla="*/ 1581049 h 2991259"/>
              <a:gd name="connsiteX27" fmla="*/ 2522835 w 2991259"/>
              <a:gd name="connsiteY27" fmla="*/ 2583140 h 2991259"/>
              <a:gd name="connsiteX28" fmla="*/ 1851849 w 2991259"/>
              <a:gd name="connsiteY28" fmla="*/ 2949345 h 2991259"/>
              <a:gd name="connsiteX29" fmla="*/ 1580608 w 2991259"/>
              <a:gd name="connsiteY29" fmla="*/ 2989515 h 2991259"/>
              <a:gd name="connsiteX30" fmla="*/ 1330426 w 2991259"/>
              <a:gd name="connsiteY30" fmla="*/ 2982885 h 2991259"/>
              <a:gd name="connsiteX31" fmla="*/ 623366 w 2991259"/>
              <a:gd name="connsiteY31" fmla="*/ 2710863 h 2991259"/>
              <a:gd name="connsiteX32" fmla="*/ 126903 w 2991259"/>
              <a:gd name="connsiteY32" fmla="*/ 2099352 h 2991259"/>
              <a:gd name="connsiteX33" fmla="*/ 18289 w 2991259"/>
              <a:gd name="connsiteY33" fmla="*/ 1728857 h 2991259"/>
              <a:gd name="connsiteX34" fmla="*/ 1324 w 2991259"/>
              <a:gd name="connsiteY34" fmla="*/ 1439481 h 2991259"/>
              <a:gd name="connsiteX35" fmla="*/ 92778 w 2991259"/>
              <a:gd name="connsiteY35" fmla="*/ 977337 h 2991259"/>
              <a:gd name="connsiteX36" fmla="*/ 94728 w 2991259"/>
              <a:gd name="connsiteY36" fmla="*/ 971877 h 299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91259" h="2991259">
                <a:moveTo>
                  <a:pt x="94728" y="971877"/>
                </a:moveTo>
                <a:cubicBezTo>
                  <a:pt x="183452" y="994107"/>
                  <a:pt x="272566" y="1000737"/>
                  <a:pt x="364409" y="988842"/>
                </a:cubicBezTo>
                <a:cubicBezTo>
                  <a:pt x="362655" y="992742"/>
                  <a:pt x="361485" y="995862"/>
                  <a:pt x="360120" y="998787"/>
                </a:cubicBezTo>
                <a:cubicBezTo>
                  <a:pt x="305130" y="1113055"/>
                  <a:pt x="268276" y="1232784"/>
                  <a:pt x="249361" y="1358167"/>
                </a:cubicBezTo>
                <a:cubicBezTo>
                  <a:pt x="236491" y="1442991"/>
                  <a:pt x="232396" y="1528205"/>
                  <a:pt x="236881" y="1613613"/>
                </a:cubicBezTo>
                <a:cubicBezTo>
                  <a:pt x="242926" y="1731782"/>
                  <a:pt x="271201" y="1845270"/>
                  <a:pt x="315075" y="1954469"/>
                </a:cubicBezTo>
                <a:cubicBezTo>
                  <a:pt x="446698" y="2282454"/>
                  <a:pt x="674845" y="2518206"/>
                  <a:pt x="998151" y="2660944"/>
                </a:cubicBezTo>
                <a:cubicBezTo>
                  <a:pt x="1100135" y="2705988"/>
                  <a:pt x="1207188" y="2734653"/>
                  <a:pt x="1317752" y="2750058"/>
                </a:cubicBezTo>
                <a:cubicBezTo>
                  <a:pt x="1398480" y="2761368"/>
                  <a:pt x="1479404" y="2765463"/>
                  <a:pt x="1560718" y="2760978"/>
                </a:cubicBezTo>
                <a:cubicBezTo>
                  <a:pt x="1804660" y="2747523"/>
                  <a:pt x="2027542" y="2671669"/>
                  <a:pt x="2226634" y="2529906"/>
                </a:cubicBezTo>
                <a:cubicBezTo>
                  <a:pt x="2454196" y="2367863"/>
                  <a:pt x="2611949" y="2153366"/>
                  <a:pt x="2699893" y="1887975"/>
                </a:cubicBezTo>
                <a:cubicBezTo>
                  <a:pt x="2729337" y="1799251"/>
                  <a:pt x="2747472" y="1708187"/>
                  <a:pt x="2756247" y="1614978"/>
                </a:cubicBezTo>
                <a:cubicBezTo>
                  <a:pt x="2763267" y="1540294"/>
                  <a:pt x="2764827" y="1465610"/>
                  <a:pt x="2757222" y="1391121"/>
                </a:cubicBezTo>
                <a:cubicBezTo>
                  <a:pt x="2749812" y="1318777"/>
                  <a:pt x="2734017" y="1247993"/>
                  <a:pt x="2712568" y="1178574"/>
                </a:cubicBezTo>
                <a:cubicBezTo>
                  <a:pt x="2644709" y="958227"/>
                  <a:pt x="2525760" y="769665"/>
                  <a:pt x="2355918" y="614057"/>
                </a:cubicBezTo>
                <a:cubicBezTo>
                  <a:pt x="2185685" y="458254"/>
                  <a:pt x="1986983" y="356660"/>
                  <a:pt x="1761370" y="308496"/>
                </a:cubicBezTo>
                <a:cubicBezTo>
                  <a:pt x="1655292" y="285876"/>
                  <a:pt x="1548043" y="278076"/>
                  <a:pt x="1439820" y="283341"/>
                </a:cubicBezTo>
                <a:cubicBezTo>
                  <a:pt x="1284992" y="290751"/>
                  <a:pt x="1136209" y="325461"/>
                  <a:pt x="994056" y="387665"/>
                </a:cubicBezTo>
                <a:cubicBezTo>
                  <a:pt x="991716" y="388640"/>
                  <a:pt x="989376" y="389420"/>
                  <a:pt x="987816" y="389810"/>
                </a:cubicBezTo>
                <a:cubicBezTo>
                  <a:pt x="990351" y="353735"/>
                  <a:pt x="993861" y="318051"/>
                  <a:pt x="995031" y="282171"/>
                </a:cubicBezTo>
                <a:cubicBezTo>
                  <a:pt x="996591" y="222112"/>
                  <a:pt x="989181" y="162833"/>
                  <a:pt x="974946" y="104724"/>
                </a:cubicBezTo>
                <a:cubicBezTo>
                  <a:pt x="972996" y="96534"/>
                  <a:pt x="974751" y="93414"/>
                  <a:pt x="982551" y="90684"/>
                </a:cubicBezTo>
                <a:cubicBezTo>
                  <a:pt x="1085120" y="53829"/>
                  <a:pt x="1190418" y="27700"/>
                  <a:pt x="1298642" y="13465"/>
                </a:cubicBezTo>
                <a:cubicBezTo>
                  <a:pt x="1401795" y="-185"/>
                  <a:pt x="1505144" y="-3305"/>
                  <a:pt x="1608883" y="4495"/>
                </a:cubicBezTo>
                <a:cubicBezTo>
                  <a:pt x="2207914" y="49930"/>
                  <a:pt x="2701648" y="444214"/>
                  <a:pt x="2898595" y="975777"/>
                </a:cubicBezTo>
                <a:cubicBezTo>
                  <a:pt x="2937205" y="1080296"/>
                  <a:pt x="2963919" y="1187544"/>
                  <a:pt x="2978544" y="1298108"/>
                </a:cubicBezTo>
                <a:cubicBezTo>
                  <a:pt x="2991024" y="1392096"/>
                  <a:pt x="2995509" y="1486475"/>
                  <a:pt x="2989269" y="1581049"/>
                </a:cubicBezTo>
                <a:cubicBezTo>
                  <a:pt x="2963334" y="1975333"/>
                  <a:pt x="2808311" y="2310144"/>
                  <a:pt x="2522835" y="2583140"/>
                </a:cubicBezTo>
                <a:cubicBezTo>
                  <a:pt x="2332518" y="2765073"/>
                  <a:pt x="2107491" y="2885971"/>
                  <a:pt x="1851849" y="2949345"/>
                </a:cubicBezTo>
                <a:cubicBezTo>
                  <a:pt x="1762736" y="2971380"/>
                  <a:pt x="1672257" y="2984445"/>
                  <a:pt x="1580608" y="2989515"/>
                </a:cubicBezTo>
                <a:cubicBezTo>
                  <a:pt x="1496954" y="2994000"/>
                  <a:pt x="1413690" y="2992440"/>
                  <a:pt x="1330426" y="2982885"/>
                </a:cubicBezTo>
                <a:cubicBezTo>
                  <a:pt x="1071275" y="2953440"/>
                  <a:pt x="834938" y="2863351"/>
                  <a:pt x="623366" y="2710863"/>
                </a:cubicBezTo>
                <a:cubicBezTo>
                  <a:pt x="402824" y="2551941"/>
                  <a:pt x="237466" y="2347778"/>
                  <a:pt x="126903" y="2099352"/>
                </a:cubicBezTo>
                <a:cubicBezTo>
                  <a:pt x="74058" y="1980793"/>
                  <a:pt x="38374" y="1857165"/>
                  <a:pt x="18289" y="1728857"/>
                </a:cubicBezTo>
                <a:cubicBezTo>
                  <a:pt x="3274" y="1632918"/>
                  <a:pt x="-2186" y="1536394"/>
                  <a:pt x="1324" y="1439481"/>
                </a:cubicBezTo>
                <a:cubicBezTo>
                  <a:pt x="7174" y="1280558"/>
                  <a:pt x="37594" y="1126510"/>
                  <a:pt x="92778" y="977337"/>
                </a:cubicBezTo>
                <a:cubicBezTo>
                  <a:pt x="92778" y="975777"/>
                  <a:pt x="93558" y="974217"/>
                  <a:pt x="94728" y="971877"/>
                </a:cubicBezTo>
                <a:close/>
              </a:path>
            </a:pathLst>
          </a:custGeom>
          <a:solidFill>
            <a:schemeClr val="accent1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33">
            <a:extLst>
              <a:ext uri="{FF2B5EF4-FFF2-40B4-BE49-F238E27FC236}">
                <a16:creationId xmlns:a16="http://schemas.microsoft.com/office/drawing/2014/main" id="{F43F7102-0635-4E8F-8C7A-FC9C959724DE}"/>
              </a:ext>
            </a:extLst>
          </p:cNvPr>
          <p:cNvSpPr/>
          <p:nvPr/>
        </p:nvSpPr>
        <p:spPr>
          <a:xfrm>
            <a:off x="7168722" y="1442396"/>
            <a:ext cx="255525" cy="256739"/>
          </a:xfrm>
          <a:custGeom>
            <a:avLst/>
            <a:gdLst>
              <a:gd name="connsiteX0" fmla="*/ 622180 w 1230433"/>
              <a:gd name="connsiteY0" fmla="*/ 299 h 1236283"/>
              <a:gd name="connsiteX1" fmla="*/ 1079449 w 1230433"/>
              <a:gd name="connsiteY1" fmla="*/ 231566 h 1236283"/>
              <a:gd name="connsiteX2" fmla="*/ 1186502 w 1230433"/>
              <a:gd name="connsiteY2" fmla="*/ 404723 h 1236283"/>
              <a:gd name="connsiteX3" fmla="*/ 1228427 w 1230433"/>
              <a:gd name="connsiteY3" fmla="*/ 690004 h 1236283"/>
              <a:gd name="connsiteX4" fmla="*/ 804893 w 1230433"/>
              <a:gd name="connsiteY4" fmla="*/ 1210647 h 1236283"/>
              <a:gd name="connsiteX5" fmla="*/ 152431 w 1230433"/>
              <a:gd name="connsiteY5" fmla="*/ 1006875 h 1236283"/>
              <a:gd name="connsiteX6" fmla="*/ 50058 w 1230433"/>
              <a:gd name="connsiteY6" fmla="*/ 844247 h 1236283"/>
              <a:gd name="connsiteX7" fmla="*/ 3258 w 1230433"/>
              <a:gd name="connsiteY7" fmla="*/ 547461 h 1236283"/>
              <a:gd name="connsiteX8" fmla="*/ 466377 w 1230433"/>
              <a:gd name="connsiteY8" fmla="*/ 16288 h 1236283"/>
              <a:gd name="connsiteX9" fmla="*/ 622180 w 1230433"/>
              <a:gd name="connsiteY9" fmla="*/ 299 h 1236283"/>
              <a:gd name="connsiteX10" fmla="*/ 467547 w 1230433"/>
              <a:gd name="connsiteY10" fmla="*/ 181061 h 1236283"/>
              <a:gd name="connsiteX11" fmla="*/ 461892 w 1230433"/>
              <a:gd name="connsiteY11" fmla="*/ 182231 h 1236283"/>
              <a:gd name="connsiteX12" fmla="*/ 352499 w 1230433"/>
              <a:gd name="connsiteY12" fmla="*/ 281680 h 1236283"/>
              <a:gd name="connsiteX13" fmla="*/ 321299 w 1230433"/>
              <a:gd name="connsiteY13" fmla="*/ 438068 h 1236283"/>
              <a:gd name="connsiteX14" fmla="*/ 396568 w 1230433"/>
              <a:gd name="connsiteY14" fmla="*/ 778338 h 1236283"/>
              <a:gd name="connsiteX15" fmla="*/ 508692 w 1230433"/>
              <a:gd name="connsiteY15" fmla="*/ 935896 h 1236283"/>
              <a:gd name="connsiteX16" fmla="*/ 617695 w 1230433"/>
              <a:gd name="connsiteY16" fmla="*/ 987960 h 1236283"/>
              <a:gd name="connsiteX17" fmla="*/ 671904 w 1230433"/>
              <a:gd name="connsiteY17" fmla="*/ 984060 h 1236283"/>
              <a:gd name="connsiteX18" fmla="*/ 620815 w 1230433"/>
              <a:gd name="connsiteY18" fmla="*/ 783408 h 1236283"/>
              <a:gd name="connsiteX19" fmla="*/ 517856 w 1230433"/>
              <a:gd name="connsiteY19" fmla="*/ 731539 h 1236283"/>
              <a:gd name="connsiteX20" fmla="*/ 498942 w 1230433"/>
              <a:gd name="connsiteY20" fmla="*/ 700924 h 1236283"/>
              <a:gd name="connsiteX21" fmla="*/ 454482 w 1230433"/>
              <a:gd name="connsiteY21" fmla="*/ 471022 h 1236283"/>
              <a:gd name="connsiteX22" fmla="*/ 516296 w 1230433"/>
              <a:gd name="connsiteY22" fmla="*/ 373134 h 1236283"/>
              <a:gd name="connsiteX23" fmla="*/ 467547 w 1230433"/>
              <a:gd name="connsiteY23" fmla="*/ 181061 h 1236283"/>
              <a:gd name="connsiteX24" fmla="*/ 644410 w 1230433"/>
              <a:gd name="connsiteY24" fmla="*/ 778923 h 1236283"/>
              <a:gd name="connsiteX25" fmla="*/ 695694 w 1230433"/>
              <a:gd name="connsiteY25" fmla="*/ 979965 h 1236283"/>
              <a:gd name="connsiteX26" fmla="*/ 801188 w 1230433"/>
              <a:gd name="connsiteY26" fmla="*/ 953056 h 1236283"/>
              <a:gd name="connsiteX27" fmla="*/ 749903 w 1230433"/>
              <a:gd name="connsiteY27" fmla="*/ 752014 h 1236283"/>
              <a:gd name="connsiteX28" fmla="*/ 644410 w 1230433"/>
              <a:gd name="connsiteY28" fmla="*/ 778923 h 1236283"/>
              <a:gd name="connsiteX29" fmla="*/ 643435 w 1230433"/>
              <a:gd name="connsiteY29" fmla="*/ 342909 h 1236283"/>
              <a:gd name="connsiteX30" fmla="*/ 593320 w 1230433"/>
              <a:gd name="connsiteY30" fmla="*/ 146157 h 1236283"/>
              <a:gd name="connsiteX31" fmla="*/ 487827 w 1230433"/>
              <a:gd name="connsiteY31" fmla="*/ 173066 h 1236283"/>
              <a:gd name="connsiteX32" fmla="*/ 537941 w 1230433"/>
              <a:gd name="connsiteY32" fmla="*/ 369819 h 1236283"/>
              <a:gd name="connsiteX33" fmla="*/ 643435 w 1230433"/>
              <a:gd name="connsiteY33" fmla="*/ 342909 h 12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0433" h="1236283">
                <a:moveTo>
                  <a:pt x="622180" y="299"/>
                </a:moveTo>
                <a:cubicBezTo>
                  <a:pt x="798068" y="4979"/>
                  <a:pt x="956601" y="81223"/>
                  <a:pt x="1079449" y="231566"/>
                </a:cubicBezTo>
                <a:cubicBezTo>
                  <a:pt x="1122933" y="284605"/>
                  <a:pt x="1160763" y="340959"/>
                  <a:pt x="1186502" y="404723"/>
                </a:cubicBezTo>
                <a:cubicBezTo>
                  <a:pt x="1223552" y="496372"/>
                  <a:pt x="1237202" y="591336"/>
                  <a:pt x="1228427" y="690004"/>
                </a:cubicBezTo>
                <a:cubicBezTo>
                  <a:pt x="1206782" y="930436"/>
                  <a:pt x="1039279" y="1138498"/>
                  <a:pt x="804893" y="1210647"/>
                </a:cubicBezTo>
                <a:cubicBezTo>
                  <a:pt x="566021" y="1284161"/>
                  <a:pt x="307844" y="1203042"/>
                  <a:pt x="152431" y="1006875"/>
                </a:cubicBezTo>
                <a:cubicBezTo>
                  <a:pt x="112262" y="956176"/>
                  <a:pt x="75407" y="904111"/>
                  <a:pt x="50058" y="844247"/>
                </a:cubicBezTo>
                <a:cubicBezTo>
                  <a:pt x="9108" y="749284"/>
                  <a:pt x="-6881" y="650420"/>
                  <a:pt x="3258" y="547461"/>
                </a:cubicBezTo>
                <a:cubicBezTo>
                  <a:pt x="28803" y="287530"/>
                  <a:pt x="213076" y="76348"/>
                  <a:pt x="466377" y="16288"/>
                </a:cubicBezTo>
                <a:cubicBezTo>
                  <a:pt x="511812" y="5564"/>
                  <a:pt x="557831" y="884"/>
                  <a:pt x="622180" y="299"/>
                </a:cubicBezTo>
                <a:close/>
                <a:moveTo>
                  <a:pt x="467547" y="181061"/>
                </a:moveTo>
                <a:cubicBezTo>
                  <a:pt x="465012" y="181646"/>
                  <a:pt x="463452" y="181841"/>
                  <a:pt x="461892" y="182231"/>
                </a:cubicBezTo>
                <a:cubicBezTo>
                  <a:pt x="408853" y="197051"/>
                  <a:pt x="374728" y="233126"/>
                  <a:pt x="352499" y="281680"/>
                </a:cubicBezTo>
                <a:cubicBezTo>
                  <a:pt x="329684" y="331209"/>
                  <a:pt x="321884" y="384248"/>
                  <a:pt x="321299" y="438068"/>
                </a:cubicBezTo>
                <a:cubicBezTo>
                  <a:pt x="320129" y="557211"/>
                  <a:pt x="346454" y="670505"/>
                  <a:pt x="396568" y="778338"/>
                </a:cubicBezTo>
                <a:cubicBezTo>
                  <a:pt x="424258" y="837617"/>
                  <a:pt x="458967" y="892412"/>
                  <a:pt x="508692" y="935896"/>
                </a:cubicBezTo>
                <a:cubicBezTo>
                  <a:pt x="540086" y="963391"/>
                  <a:pt x="575576" y="983085"/>
                  <a:pt x="617695" y="987960"/>
                </a:cubicBezTo>
                <a:cubicBezTo>
                  <a:pt x="635635" y="990105"/>
                  <a:pt x="653770" y="989715"/>
                  <a:pt x="671904" y="984060"/>
                </a:cubicBezTo>
                <a:cubicBezTo>
                  <a:pt x="654745" y="916786"/>
                  <a:pt x="637780" y="850292"/>
                  <a:pt x="620815" y="783408"/>
                </a:cubicBezTo>
                <a:cubicBezTo>
                  <a:pt x="572651" y="791988"/>
                  <a:pt x="543011" y="765663"/>
                  <a:pt x="517856" y="731539"/>
                </a:cubicBezTo>
                <a:cubicBezTo>
                  <a:pt x="510837" y="721984"/>
                  <a:pt x="504402" y="711649"/>
                  <a:pt x="498942" y="700924"/>
                </a:cubicBezTo>
                <a:cubicBezTo>
                  <a:pt x="462672" y="628385"/>
                  <a:pt x="445707" y="551946"/>
                  <a:pt x="454482" y="471022"/>
                </a:cubicBezTo>
                <a:cubicBezTo>
                  <a:pt x="458967" y="429488"/>
                  <a:pt x="470472" y="390098"/>
                  <a:pt x="516296" y="373134"/>
                </a:cubicBezTo>
                <a:cubicBezTo>
                  <a:pt x="499917" y="308784"/>
                  <a:pt x="483732" y="245020"/>
                  <a:pt x="467547" y="181061"/>
                </a:cubicBezTo>
                <a:close/>
                <a:moveTo>
                  <a:pt x="644410" y="778923"/>
                </a:moveTo>
                <a:cubicBezTo>
                  <a:pt x="661765" y="846587"/>
                  <a:pt x="678534" y="913081"/>
                  <a:pt x="695694" y="979965"/>
                </a:cubicBezTo>
                <a:cubicBezTo>
                  <a:pt x="731574" y="970801"/>
                  <a:pt x="766088" y="962026"/>
                  <a:pt x="801188" y="953056"/>
                </a:cubicBezTo>
                <a:cubicBezTo>
                  <a:pt x="784028" y="885587"/>
                  <a:pt x="767063" y="819288"/>
                  <a:pt x="749903" y="752014"/>
                </a:cubicBezTo>
                <a:cubicBezTo>
                  <a:pt x="714609" y="760983"/>
                  <a:pt x="680094" y="769758"/>
                  <a:pt x="644410" y="778923"/>
                </a:cubicBezTo>
                <a:close/>
                <a:moveTo>
                  <a:pt x="643435" y="342909"/>
                </a:moveTo>
                <a:cubicBezTo>
                  <a:pt x="626470" y="276610"/>
                  <a:pt x="610090" y="211676"/>
                  <a:pt x="593320" y="146157"/>
                </a:cubicBezTo>
                <a:cubicBezTo>
                  <a:pt x="557636" y="155322"/>
                  <a:pt x="523121" y="164096"/>
                  <a:pt x="487827" y="173066"/>
                </a:cubicBezTo>
                <a:cubicBezTo>
                  <a:pt x="504597" y="238975"/>
                  <a:pt x="521171" y="303910"/>
                  <a:pt x="537941" y="369819"/>
                </a:cubicBezTo>
                <a:cubicBezTo>
                  <a:pt x="573431" y="360654"/>
                  <a:pt x="607945" y="352074"/>
                  <a:pt x="643435" y="342909"/>
                </a:cubicBezTo>
                <a:close/>
              </a:path>
            </a:pathLst>
          </a:custGeom>
          <a:solidFill>
            <a:schemeClr val="accent1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34">
            <a:extLst>
              <a:ext uri="{FF2B5EF4-FFF2-40B4-BE49-F238E27FC236}">
                <a16:creationId xmlns:a16="http://schemas.microsoft.com/office/drawing/2014/main" id="{BEAE37A1-529D-48EC-B766-12BC81D8A2F8}"/>
              </a:ext>
            </a:extLst>
          </p:cNvPr>
          <p:cNvSpPr/>
          <p:nvPr/>
        </p:nvSpPr>
        <p:spPr>
          <a:xfrm>
            <a:off x="7590517" y="1685317"/>
            <a:ext cx="133634" cy="266863"/>
          </a:xfrm>
          <a:custGeom>
            <a:avLst/>
            <a:gdLst>
              <a:gd name="connsiteX0" fmla="*/ 267884 w 643491"/>
              <a:gd name="connsiteY0" fmla="*/ 1076731 h 1285032"/>
              <a:gd name="connsiteX1" fmla="*/ 606204 w 643491"/>
              <a:gd name="connsiteY1" fmla="*/ 1076731 h 1285032"/>
              <a:gd name="connsiteX2" fmla="*/ 606204 w 643491"/>
              <a:gd name="connsiteY2" fmla="*/ 1099351 h 1285032"/>
              <a:gd name="connsiteX3" fmla="*/ 629019 w 643491"/>
              <a:gd name="connsiteY3" fmla="*/ 1099351 h 1285032"/>
              <a:gd name="connsiteX4" fmla="*/ 629019 w 643491"/>
              <a:gd name="connsiteY4" fmla="*/ 1285964 h 1285032"/>
              <a:gd name="connsiteX5" fmla="*/ 23552 w 643491"/>
              <a:gd name="connsiteY5" fmla="*/ 1285964 h 1285032"/>
              <a:gd name="connsiteX6" fmla="*/ 23552 w 643491"/>
              <a:gd name="connsiteY6" fmla="*/ 1263734 h 1285032"/>
              <a:gd name="connsiteX7" fmla="*/ 347 w 643491"/>
              <a:gd name="connsiteY7" fmla="*/ 1263734 h 1285032"/>
              <a:gd name="connsiteX8" fmla="*/ 347 w 643491"/>
              <a:gd name="connsiteY8" fmla="*/ 1252424 h 1285032"/>
              <a:gd name="connsiteX9" fmla="*/ 542 w 643491"/>
              <a:gd name="connsiteY9" fmla="*/ 1098376 h 1285032"/>
              <a:gd name="connsiteX10" fmla="*/ 5612 w 643491"/>
              <a:gd name="connsiteY10" fmla="*/ 1079072 h 1285032"/>
              <a:gd name="connsiteX11" fmla="*/ 49877 w 643491"/>
              <a:gd name="connsiteY11" fmla="*/ 1008092 h 1285032"/>
              <a:gd name="connsiteX12" fmla="*/ 290309 w 643491"/>
              <a:gd name="connsiteY12" fmla="*/ 669772 h 1285032"/>
              <a:gd name="connsiteX13" fmla="*/ 410622 w 643491"/>
              <a:gd name="connsiteY13" fmla="*/ 455470 h 1285032"/>
              <a:gd name="connsiteX14" fmla="*/ 438897 w 643491"/>
              <a:gd name="connsiteY14" fmla="*/ 313317 h 1285032"/>
              <a:gd name="connsiteX15" fmla="*/ 426222 w 643491"/>
              <a:gd name="connsiteY15" fmla="*/ 254623 h 1285032"/>
              <a:gd name="connsiteX16" fmla="*/ 350563 w 643491"/>
              <a:gd name="connsiteY16" fmla="*/ 203143 h 1285032"/>
              <a:gd name="connsiteX17" fmla="*/ 230249 w 643491"/>
              <a:gd name="connsiteY17" fmla="*/ 282117 h 1285032"/>
              <a:gd name="connsiteX18" fmla="*/ 214260 w 643491"/>
              <a:gd name="connsiteY18" fmla="*/ 361676 h 1285032"/>
              <a:gd name="connsiteX19" fmla="*/ 214260 w 643491"/>
              <a:gd name="connsiteY19" fmla="*/ 414130 h 1285032"/>
              <a:gd name="connsiteX20" fmla="*/ 27452 w 643491"/>
              <a:gd name="connsiteY20" fmla="*/ 414130 h 1285032"/>
              <a:gd name="connsiteX21" fmla="*/ 27452 w 643491"/>
              <a:gd name="connsiteY21" fmla="*/ 392096 h 1285032"/>
              <a:gd name="connsiteX22" fmla="*/ 4247 w 643491"/>
              <a:gd name="connsiteY22" fmla="*/ 392096 h 1285032"/>
              <a:gd name="connsiteX23" fmla="*/ 4247 w 643491"/>
              <a:gd name="connsiteY23" fmla="*/ 350561 h 1285032"/>
              <a:gd name="connsiteX24" fmla="*/ 37397 w 643491"/>
              <a:gd name="connsiteY24" fmla="*/ 178769 h 1285032"/>
              <a:gd name="connsiteX25" fmla="*/ 283679 w 643491"/>
              <a:gd name="connsiteY25" fmla="*/ 2101 h 1285032"/>
              <a:gd name="connsiteX26" fmla="*/ 476141 w 643491"/>
              <a:gd name="connsiteY26" fmla="*/ 45780 h 1285032"/>
              <a:gd name="connsiteX27" fmla="*/ 630579 w 643491"/>
              <a:gd name="connsiteY27" fmla="*/ 239413 h 1285032"/>
              <a:gd name="connsiteX28" fmla="*/ 644619 w 643491"/>
              <a:gd name="connsiteY28" fmla="*/ 359531 h 1285032"/>
              <a:gd name="connsiteX29" fmla="*/ 525085 w 643491"/>
              <a:gd name="connsiteY29" fmla="*/ 691027 h 1285032"/>
              <a:gd name="connsiteX30" fmla="*/ 303373 w 643491"/>
              <a:gd name="connsiteY30" fmla="*/ 1019597 h 1285032"/>
              <a:gd name="connsiteX31" fmla="*/ 272954 w 643491"/>
              <a:gd name="connsiteY31" fmla="*/ 1067176 h 1285032"/>
              <a:gd name="connsiteX32" fmla="*/ 267884 w 643491"/>
              <a:gd name="connsiteY32" fmla="*/ 1076731 h 12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3491" h="1285032">
                <a:moveTo>
                  <a:pt x="267884" y="1076731"/>
                </a:moveTo>
                <a:cubicBezTo>
                  <a:pt x="381177" y="1076731"/>
                  <a:pt x="493106" y="1076731"/>
                  <a:pt x="606204" y="1076731"/>
                </a:cubicBezTo>
                <a:cubicBezTo>
                  <a:pt x="606204" y="1084726"/>
                  <a:pt x="606204" y="1091551"/>
                  <a:pt x="606204" y="1099351"/>
                </a:cubicBezTo>
                <a:cubicBezTo>
                  <a:pt x="614394" y="1099351"/>
                  <a:pt x="621414" y="1099351"/>
                  <a:pt x="629019" y="1099351"/>
                </a:cubicBezTo>
                <a:cubicBezTo>
                  <a:pt x="629019" y="1161750"/>
                  <a:pt x="629019" y="1223370"/>
                  <a:pt x="629019" y="1285964"/>
                </a:cubicBezTo>
                <a:cubicBezTo>
                  <a:pt x="427587" y="1285964"/>
                  <a:pt x="225959" y="1285964"/>
                  <a:pt x="23552" y="1285964"/>
                </a:cubicBezTo>
                <a:cubicBezTo>
                  <a:pt x="23552" y="1278944"/>
                  <a:pt x="23552" y="1271924"/>
                  <a:pt x="23552" y="1263734"/>
                </a:cubicBezTo>
                <a:cubicBezTo>
                  <a:pt x="15752" y="1263734"/>
                  <a:pt x="8732" y="1263734"/>
                  <a:pt x="347" y="1263734"/>
                </a:cubicBezTo>
                <a:cubicBezTo>
                  <a:pt x="347" y="1259249"/>
                  <a:pt x="347" y="1255739"/>
                  <a:pt x="347" y="1252424"/>
                </a:cubicBezTo>
                <a:cubicBezTo>
                  <a:pt x="347" y="1201140"/>
                  <a:pt x="152" y="1149660"/>
                  <a:pt x="542" y="1098376"/>
                </a:cubicBezTo>
                <a:cubicBezTo>
                  <a:pt x="542" y="1091941"/>
                  <a:pt x="2297" y="1084726"/>
                  <a:pt x="5612" y="1079072"/>
                </a:cubicBezTo>
                <a:cubicBezTo>
                  <a:pt x="19847" y="1055087"/>
                  <a:pt x="33887" y="1030712"/>
                  <a:pt x="49877" y="1008092"/>
                </a:cubicBezTo>
                <a:cubicBezTo>
                  <a:pt x="129826" y="895189"/>
                  <a:pt x="210750" y="782870"/>
                  <a:pt x="290309" y="669772"/>
                </a:cubicBezTo>
                <a:cubicBezTo>
                  <a:pt x="337693" y="602498"/>
                  <a:pt x="379812" y="531909"/>
                  <a:pt x="410622" y="455470"/>
                </a:cubicBezTo>
                <a:cubicBezTo>
                  <a:pt x="428952" y="410035"/>
                  <a:pt x="440261" y="362846"/>
                  <a:pt x="438897" y="313317"/>
                </a:cubicBezTo>
                <a:cubicBezTo>
                  <a:pt x="438311" y="293037"/>
                  <a:pt x="433632" y="273732"/>
                  <a:pt x="426222" y="254623"/>
                </a:cubicBezTo>
                <a:cubicBezTo>
                  <a:pt x="412572" y="219913"/>
                  <a:pt x="385272" y="205288"/>
                  <a:pt x="350563" y="203143"/>
                </a:cubicBezTo>
                <a:cubicBezTo>
                  <a:pt x="291674" y="199438"/>
                  <a:pt x="253844" y="225178"/>
                  <a:pt x="230249" y="282117"/>
                </a:cubicBezTo>
                <a:cubicBezTo>
                  <a:pt x="219719" y="307662"/>
                  <a:pt x="214260" y="333987"/>
                  <a:pt x="214260" y="361676"/>
                </a:cubicBezTo>
                <a:cubicBezTo>
                  <a:pt x="214260" y="378836"/>
                  <a:pt x="214260" y="395996"/>
                  <a:pt x="214260" y="414130"/>
                </a:cubicBezTo>
                <a:cubicBezTo>
                  <a:pt x="151860" y="414130"/>
                  <a:pt x="90046" y="414130"/>
                  <a:pt x="27452" y="414130"/>
                </a:cubicBezTo>
                <a:cubicBezTo>
                  <a:pt x="27452" y="407111"/>
                  <a:pt x="27452" y="400286"/>
                  <a:pt x="27452" y="392096"/>
                </a:cubicBezTo>
                <a:cubicBezTo>
                  <a:pt x="19652" y="392096"/>
                  <a:pt x="12632" y="392096"/>
                  <a:pt x="4247" y="392096"/>
                </a:cubicBezTo>
                <a:cubicBezTo>
                  <a:pt x="4247" y="377471"/>
                  <a:pt x="4052" y="364016"/>
                  <a:pt x="4247" y="350561"/>
                </a:cubicBezTo>
                <a:cubicBezTo>
                  <a:pt x="5417" y="291477"/>
                  <a:pt x="12437" y="233173"/>
                  <a:pt x="37397" y="178769"/>
                </a:cubicBezTo>
                <a:cubicBezTo>
                  <a:pt x="85561" y="73080"/>
                  <a:pt x="166875" y="12826"/>
                  <a:pt x="283679" y="2101"/>
                </a:cubicBezTo>
                <a:cubicBezTo>
                  <a:pt x="352708" y="-4334"/>
                  <a:pt x="418617" y="5611"/>
                  <a:pt x="476141" y="45780"/>
                </a:cubicBezTo>
                <a:cubicBezTo>
                  <a:pt x="546340" y="94725"/>
                  <a:pt x="603669" y="155369"/>
                  <a:pt x="630579" y="239413"/>
                </a:cubicBezTo>
                <a:cubicBezTo>
                  <a:pt x="643059" y="278607"/>
                  <a:pt x="646374" y="318777"/>
                  <a:pt x="644619" y="359531"/>
                </a:cubicBezTo>
                <a:cubicBezTo>
                  <a:pt x="639159" y="482575"/>
                  <a:pt x="592944" y="590603"/>
                  <a:pt x="525085" y="691027"/>
                </a:cubicBezTo>
                <a:cubicBezTo>
                  <a:pt x="451181" y="800420"/>
                  <a:pt x="377277" y="910009"/>
                  <a:pt x="303373" y="1019597"/>
                </a:cubicBezTo>
                <a:cubicBezTo>
                  <a:pt x="292843" y="1035197"/>
                  <a:pt x="283094" y="1051382"/>
                  <a:pt x="272954" y="1067176"/>
                </a:cubicBezTo>
                <a:cubicBezTo>
                  <a:pt x="271589" y="1069906"/>
                  <a:pt x="270224" y="1072637"/>
                  <a:pt x="267884" y="1076731"/>
                </a:cubicBezTo>
                <a:close/>
              </a:path>
            </a:pathLst>
          </a:custGeom>
          <a:solidFill>
            <a:schemeClr val="accent1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35">
            <a:extLst>
              <a:ext uri="{FF2B5EF4-FFF2-40B4-BE49-F238E27FC236}">
                <a16:creationId xmlns:a16="http://schemas.microsoft.com/office/drawing/2014/main" id="{0E50883D-390E-4275-95A7-DB593BB28660}"/>
              </a:ext>
            </a:extLst>
          </p:cNvPr>
          <p:cNvSpPr/>
          <p:nvPr/>
        </p:nvSpPr>
        <p:spPr>
          <a:xfrm>
            <a:off x="7379305" y="1685802"/>
            <a:ext cx="77751" cy="266863"/>
          </a:xfrm>
          <a:custGeom>
            <a:avLst/>
            <a:gdLst>
              <a:gd name="connsiteX0" fmla="*/ 351879 w 374394"/>
              <a:gd name="connsiteY0" fmla="*/ 935 h 1285032"/>
              <a:gd name="connsiteX1" fmla="*/ 351879 w 374394"/>
              <a:gd name="connsiteY1" fmla="*/ 22580 h 1285032"/>
              <a:gd name="connsiteX2" fmla="*/ 374499 w 374394"/>
              <a:gd name="connsiteY2" fmla="*/ 22580 h 1285032"/>
              <a:gd name="connsiteX3" fmla="*/ 374499 w 374394"/>
              <a:gd name="connsiteY3" fmla="*/ 1285578 h 1285032"/>
              <a:gd name="connsiteX4" fmla="*/ 184376 w 374394"/>
              <a:gd name="connsiteY4" fmla="*/ 1285578 h 1285032"/>
              <a:gd name="connsiteX5" fmla="*/ 184376 w 374394"/>
              <a:gd name="connsiteY5" fmla="*/ 1263543 h 1285032"/>
              <a:gd name="connsiteX6" fmla="*/ 161756 w 374394"/>
              <a:gd name="connsiteY6" fmla="*/ 1262568 h 1285032"/>
              <a:gd name="connsiteX7" fmla="*/ 161756 w 374394"/>
              <a:gd name="connsiteY7" fmla="*/ 313906 h 1285032"/>
              <a:gd name="connsiteX8" fmla="*/ 22918 w 374394"/>
              <a:gd name="connsiteY8" fmla="*/ 313906 h 1285032"/>
              <a:gd name="connsiteX9" fmla="*/ 21748 w 374394"/>
              <a:gd name="connsiteY9" fmla="*/ 290312 h 1285032"/>
              <a:gd name="connsiteX10" fmla="*/ 299 w 374394"/>
              <a:gd name="connsiteY10" fmla="*/ 290312 h 1285032"/>
              <a:gd name="connsiteX11" fmla="*/ 299 w 374394"/>
              <a:gd name="connsiteY11" fmla="*/ 158493 h 1285032"/>
              <a:gd name="connsiteX12" fmla="*/ 19603 w 374394"/>
              <a:gd name="connsiteY12" fmla="*/ 154398 h 1285032"/>
              <a:gd name="connsiteX13" fmla="*/ 216161 w 374394"/>
              <a:gd name="connsiteY13" fmla="*/ 7565 h 1285032"/>
              <a:gd name="connsiteX14" fmla="*/ 225716 w 374394"/>
              <a:gd name="connsiteY14" fmla="*/ 546 h 1285032"/>
              <a:gd name="connsiteX15" fmla="*/ 347589 w 374394"/>
              <a:gd name="connsiteY15" fmla="*/ 351 h 1285032"/>
              <a:gd name="connsiteX16" fmla="*/ 351879 w 374394"/>
              <a:gd name="connsiteY16" fmla="*/ 935 h 12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394" h="1285032">
                <a:moveTo>
                  <a:pt x="351879" y="935"/>
                </a:moveTo>
                <a:cubicBezTo>
                  <a:pt x="351879" y="8150"/>
                  <a:pt x="351879" y="14780"/>
                  <a:pt x="351879" y="22580"/>
                </a:cubicBezTo>
                <a:cubicBezTo>
                  <a:pt x="359679" y="22580"/>
                  <a:pt x="366699" y="22580"/>
                  <a:pt x="374499" y="22580"/>
                </a:cubicBezTo>
                <a:cubicBezTo>
                  <a:pt x="374499" y="443969"/>
                  <a:pt x="374499" y="864189"/>
                  <a:pt x="374499" y="1285578"/>
                </a:cubicBezTo>
                <a:cubicBezTo>
                  <a:pt x="311514" y="1285578"/>
                  <a:pt x="248530" y="1285578"/>
                  <a:pt x="184376" y="1285578"/>
                </a:cubicBezTo>
                <a:cubicBezTo>
                  <a:pt x="184376" y="1278558"/>
                  <a:pt x="184376" y="1271538"/>
                  <a:pt x="184376" y="1263543"/>
                </a:cubicBezTo>
                <a:cubicBezTo>
                  <a:pt x="176576" y="1263154"/>
                  <a:pt x="169556" y="1262959"/>
                  <a:pt x="161756" y="1262568"/>
                </a:cubicBezTo>
                <a:cubicBezTo>
                  <a:pt x="161756" y="946478"/>
                  <a:pt x="161756" y="630777"/>
                  <a:pt x="161756" y="313906"/>
                </a:cubicBezTo>
                <a:cubicBezTo>
                  <a:pt x="115152" y="313906"/>
                  <a:pt x="69523" y="313906"/>
                  <a:pt x="22918" y="313906"/>
                </a:cubicBezTo>
                <a:cubicBezTo>
                  <a:pt x="22528" y="305521"/>
                  <a:pt x="22138" y="298306"/>
                  <a:pt x="21748" y="290312"/>
                </a:cubicBezTo>
                <a:cubicBezTo>
                  <a:pt x="14533" y="290312"/>
                  <a:pt x="7904" y="290312"/>
                  <a:pt x="299" y="290312"/>
                </a:cubicBezTo>
                <a:cubicBezTo>
                  <a:pt x="299" y="246047"/>
                  <a:pt x="299" y="202758"/>
                  <a:pt x="299" y="158493"/>
                </a:cubicBezTo>
                <a:cubicBezTo>
                  <a:pt x="6344" y="157128"/>
                  <a:pt x="12973" y="155958"/>
                  <a:pt x="19603" y="154398"/>
                </a:cubicBezTo>
                <a:cubicBezTo>
                  <a:pt x="106182" y="133729"/>
                  <a:pt x="172871" y="86344"/>
                  <a:pt x="216161" y="7565"/>
                </a:cubicBezTo>
                <a:cubicBezTo>
                  <a:pt x="217916" y="4250"/>
                  <a:pt x="222401" y="546"/>
                  <a:pt x="225716" y="546"/>
                </a:cubicBezTo>
                <a:cubicBezTo>
                  <a:pt x="266275" y="156"/>
                  <a:pt x="307029" y="351"/>
                  <a:pt x="347589" y="351"/>
                </a:cubicBezTo>
                <a:cubicBezTo>
                  <a:pt x="348564" y="156"/>
                  <a:pt x="349539" y="546"/>
                  <a:pt x="351879" y="935"/>
                </a:cubicBezTo>
                <a:close/>
              </a:path>
            </a:pathLst>
          </a:custGeom>
          <a:solidFill>
            <a:schemeClr val="accent1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Полилиния: фигура 36">
            <a:extLst>
              <a:ext uri="{FF2B5EF4-FFF2-40B4-BE49-F238E27FC236}">
                <a16:creationId xmlns:a16="http://schemas.microsoft.com/office/drawing/2014/main" id="{E63C8840-F11C-4420-8A3D-627C16DBC596}"/>
              </a:ext>
            </a:extLst>
          </p:cNvPr>
          <p:cNvSpPr/>
          <p:nvPr/>
        </p:nvSpPr>
        <p:spPr>
          <a:xfrm>
            <a:off x="7484997" y="1685762"/>
            <a:ext cx="77751" cy="266863"/>
          </a:xfrm>
          <a:custGeom>
            <a:avLst/>
            <a:gdLst>
              <a:gd name="connsiteX0" fmla="*/ 374889 w 374394"/>
              <a:gd name="connsiteY0" fmla="*/ 1285965 h 1285032"/>
              <a:gd name="connsiteX1" fmla="*/ 184571 w 374394"/>
              <a:gd name="connsiteY1" fmla="*/ 1285965 h 1285032"/>
              <a:gd name="connsiteX2" fmla="*/ 184571 w 374394"/>
              <a:gd name="connsiteY2" fmla="*/ 1263540 h 1285032"/>
              <a:gd name="connsiteX3" fmla="*/ 161952 w 374394"/>
              <a:gd name="connsiteY3" fmla="*/ 1262565 h 1285032"/>
              <a:gd name="connsiteX4" fmla="*/ 161952 w 374394"/>
              <a:gd name="connsiteY4" fmla="*/ 313708 h 1285032"/>
              <a:gd name="connsiteX5" fmla="*/ 22528 w 374394"/>
              <a:gd name="connsiteY5" fmla="*/ 313708 h 1285032"/>
              <a:gd name="connsiteX6" fmla="*/ 22528 w 374394"/>
              <a:gd name="connsiteY6" fmla="*/ 290113 h 1285032"/>
              <a:gd name="connsiteX7" fmla="*/ 299 w 374394"/>
              <a:gd name="connsiteY7" fmla="*/ 290113 h 1285032"/>
              <a:gd name="connsiteX8" fmla="*/ 299 w 374394"/>
              <a:gd name="connsiteY8" fmla="*/ 159465 h 1285032"/>
              <a:gd name="connsiteX9" fmla="*/ 55678 w 374394"/>
              <a:gd name="connsiteY9" fmla="*/ 144061 h 1285032"/>
              <a:gd name="connsiteX10" fmla="*/ 216551 w 374394"/>
              <a:gd name="connsiteY10" fmla="*/ 7172 h 1285032"/>
              <a:gd name="connsiteX11" fmla="*/ 225521 w 374394"/>
              <a:gd name="connsiteY11" fmla="*/ 542 h 1285032"/>
              <a:gd name="connsiteX12" fmla="*/ 348369 w 374394"/>
              <a:gd name="connsiteY12" fmla="*/ 347 h 1285032"/>
              <a:gd name="connsiteX13" fmla="*/ 351879 w 374394"/>
              <a:gd name="connsiteY13" fmla="*/ 1322 h 1285032"/>
              <a:gd name="connsiteX14" fmla="*/ 351879 w 374394"/>
              <a:gd name="connsiteY14" fmla="*/ 22577 h 1285032"/>
              <a:gd name="connsiteX15" fmla="*/ 375083 w 374394"/>
              <a:gd name="connsiteY15" fmla="*/ 22577 h 1285032"/>
              <a:gd name="connsiteX16" fmla="*/ 374889 w 374394"/>
              <a:gd name="connsiteY16" fmla="*/ 1285965 h 12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394" h="1285032">
                <a:moveTo>
                  <a:pt x="374889" y="1285965"/>
                </a:moveTo>
                <a:cubicBezTo>
                  <a:pt x="311319" y="1285965"/>
                  <a:pt x="248530" y="1285965"/>
                  <a:pt x="184571" y="1285965"/>
                </a:cubicBezTo>
                <a:cubicBezTo>
                  <a:pt x="184571" y="1278555"/>
                  <a:pt x="184571" y="1271535"/>
                  <a:pt x="184571" y="1263540"/>
                </a:cubicBezTo>
                <a:cubicBezTo>
                  <a:pt x="176771" y="1263150"/>
                  <a:pt x="169751" y="1262955"/>
                  <a:pt x="161952" y="1262565"/>
                </a:cubicBezTo>
                <a:cubicBezTo>
                  <a:pt x="161952" y="946670"/>
                  <a:pt x="161952" y="630969"/>
                  <a:pt x="161952" y="313708"/>
                </a:cubicBezTo>
                <a:cubicBezTo>
                  <a:pt x="115152" y="313708"/>
                  <a:pt x="69328" y="313708"/>
                  <a:pt x="22528" y="313708"/>
                </a:cubicBezTo>
                <a:cubicBezTo>
                  <a:pt x="22528" y="305323"/>
                  <a:pt x="22528" y="298303"/>
                  <a:pt x="22528" y="290113"/>
                </a:cubicBezTo>
                <a:cubicBezTo>
                  <a:pt x="14729" y="290113"/>
                  <a:pt x="7709" y="290113"/>
                  <a:pt x="299" y="290113"/>
                </a:cubicBezTo>
                <a:cubicBezTo>
                  <a:pt x="299" y="245654"/>
                  <a:pt x="299" y="202170"/>
                  <a:pt x="299" y="159465"/>
                </a:cubicBezTo>
                <a:cubicBezTo>
                  <a:pt x="19018" y="154395"/>
                  <a:pt x="37933" y="150690"/>
                  <a:pt x="55678" y="144061"/>
                </a:cubicBezTo>
                <a:cubicBezTo>
                  <a:pt x="125877" y="118126"/>
                  <a:pt x="180866" y="74056"/>
                  <a:pt x="216551" y="7172"/>
                </a:cubicBezTo>
                <a:cubicBezTo>
                  <a:pt x="218111" y="4052"/>
                  <a:pt x="222401" y="542"/>
                  <a:pt x="225521" y="542"/>
                </a:cubicBezTo>
                <a:cubicBezTo>
                  <a:pt x="266470" y="152"/>
                  <a:pt x="307420" y="347"/>
                  <a:pt x="348369" y="347"/>
                </a:cubicBezTo>
                <a:cubicBezTo>
                  <a:pt x="349344" y="347"/>
                  <a:pt x="350124" y="737"/>
                  <a:pt x="351879" y="1322"/>
                </a:cubicBezTo>
                <a:cubicBezTo>
                  <a:pt x="351879" y="7952"/>
                  <a:pt x="351879" y="14582"/>
                  <a:pt x="351879" y="22577"/>
                </a:cubicBezTo>
                <a:cubicBezTo>
                  <a:pt x="359874" y="22577"/>
                  <a:pt x="367089" y="22577"/>
                  <a:pt x="375083" y="22577"/>
                </a:cubicBezTo>
                <a:cubicBezTo>
                  <a:pt x="374889" y="444161"/>
                  <a:pt x="374889" y="864576"/>
                  <a:pt x="374889" y="1285965"/>
                </a:cubicBezTo>
                <a:close/>
              </a:path>
            </a:pathLst>
          </a:custGeom>
          <a:solidFill>
            <a:schemeClr val="accent1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Полилиния: фигура 37">
            <a:extLst>
              <a:ext uri="{FF2B5EF4-FFF2-40B4-BE49-F238E27FC236}">
                <a16:creationId xmlns:a16="http://schemas.microsoft.com/office/drawing/2014/main" id="{7F5C5E80-3824-4E56-BFC7-8AD281F2FC51}"/>
              </a:ext>
            </a:extLst>
          </p:cNvPr>
          <p:cNvSpPr/>
          <p:nvPr/>
        </p:nvSpPr>
        <p:spPr>
          <a:xfrm>
            <a:off x="7235415" y="1479935"/>
            <a:ext cx="72891" cy="167650"/>
          </a:xfrm>
          <a:custGeom>
            <a:avLst/>
            <a:gdLst>
              <a:gd name="connsiteX0" fmla="*/ 146402 w 350995"/>
              <a:gd name="connsiteY0" fmla="*/ 299 h 807289"/>
              <a:gd name="connsiteX1" fmla="*/ 195346 w 350995"/>
              <a:gd name="connsiteY1" fmla="*/ 192176 h 807289"/>
              <a:gd name="connsiteX2" fmla="*/ 133532 w 350995"/>
              <a:gd name="connsiteY2" fmla="*/ 290065 h 807289"/>
              <a:gd name="connsiteX3" fmla="*/ 177991 w 350995"/>
              <a:gd name="connsiteY3" fmla="*/ 519967 h 807289"/>
              <a:gd name="connsiteX4" fmla="*/ 196906 w 350995"/>
              <a:gd name="connsiteY4" fmla="*/ 550581 h 807289"/>
              <a:gd name="connsiteX5" fmla="*/ 299865 w 350995"/>
              <a:gd name="connsiteY5" fmla="*/ 602451 h 807289"/>
              <a:gd name="connsiteX6" fmla="*/ 350954 w 350995"/>
              <a:gd name="connsiteY6" fmla="*/ 803103 h 807289"/>
              <a:gd name="connsiteX7" fmla="*/ 296745 w 350995"/>
              <a:gd name="connsiteY7" fmla="*/ 807003 h 807289"/>
              <a:gd name="connsiteX8" fmla="*/ 187741 w 350995"/>
              <a:gd name="connsiteY8" fmla="*/ 754939 h 807289"/>
              <a:gd name="connsiteX9" fmla="*/ 75618 w 350995"/>
              <a:gd name="connsiteY9" fmla="*/ 597381 h 807289"/>
              <a:gd name="connsiteX10" fmla="*/ 349 w 350995"/>
              <a:gd name="connsiteY10" fmla="*/ 257110 h 807289"/>
              <a:gd name="connsiteX11" fmla="*/ 31548 w 350995"/>
              <a:gd name="connsiteY11" fmla="*/ 100722 h 807289"/>
              <a:gd name="connsiteX12" fmla="*/ 140942 w 350995"/>
              <a:gd name="connsiteY12" fmla="*/ 1274 h 807289"/>
              <a:gd name="connsiteX13" fmla="*/ 146402 w 350995"/>
              <a:gd name="connsiteY13" fmla="*/ 299 h 8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995" h="807289">
                <a:moveTo>
                  <a:pt x="146402" y="299"/>
                </a:moveTo>
                <a:cubicBezTo>
                  <a:pt x="162782" y="64453"/>
                  <a:pt x="178966" y="128022"/>
                  <a:pt x="195346" y="192176"/>
                </a:cubicBezTo>
                <a:cubicBezTo>
                  <a:pt x="149522" y="209141"/>
                  <a:pt x="138017" y="248530"/>
                  <a:pt x="133532" y="290065"/>
                </a:cubicBezTo>
                <a:cubicBezTo>
                  <a:pt x="124757" y="370989"/>
                  <a:pt x="141722" y="447623"/>
                  <a:pt x="177991" y="519967"/>
                </a:cubicBezTo>
                <a:cubicBezTo>
                  <a:pt x="183256" y="530691"/>
                  <a:pt x="189691" y="541026"/>
                  <a:pt x="196906" y="550581"/>
                </a:cubicBezTo>
                <a:cubicBezTo>
                  <a:pt x="222061" y="584901"/>
                  <a:pt x="251700" y="611030"/>
                  <a:pt x="299865" y="602451"/>
                </a:cubicBezTo>
                <a:cubicBezTo>
                  <a:pt x="316830" y="669140"/>
                  <a:pt x="333794" y="735634"/>
                  <a:pt x="350954" y="803103"/>
                </a:cubicBezTo>
                <a:cubicBezTo>
                  <a:pt x="332819" y="808758"/>
                  <a:pt x="314880" y="809148"/>
                  <a:pt x="296745" y="807003"/>
                </a:cubicBezTo>
                <a:cubicBezTo>
                  <a:pt x="254625" y="802128"/>
                  <a:pt x="219136" y="782433"/>
                  <a:pt x="187741" y="754939"/>
                </a:cubicBezTo>
                <a:cubicBezTo>
                  <a:pt x="137822" y="711259"/>
                  <a:pt x="103112" y="656660"/>
                  <a:pt x="75618" y="597381"/>
                </a:cubicBezTo>
                <a:cubicBezTo>
                  <a:pt x="25504" y="489547"/>
                  <a:pt x="-1016" y="376254"/>
                  <a:pt x="349" y="257110"/>
                </a:cubicBezTo>
                <a:cubicBezTo>
                  <a:pt x="934" y="203291"/>
                  <a:pt x="8734" y="150252"/>
                  <a:pt x="31548" y="100722"/>
                </a:cubicBezTo>
                <a:cubicBezTo>
                  <a:pt x="53973" y="52168"/>
                  <a:pt x="87903" y="16093"/>
                  <a:pt x="140942" y="1274"/>
                </a:cubicBezTo>
                <a:cubicBezTo>
                  <a:pt x="142307" y="1079"/>
                  <a:pt x="143672" y="884"/>
                  <a:pt x="146402" y="299"/>
                </a:cubicBezTo>
                <a:close/>
              </a:path>
            </a:pathLst>
          </a:custGeom>
          <a:solidFill>
            <a:srgbClr val="FFFFFF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38">
            <a:extLst>
              <a:ext uri="{FF2B5EF4-FFF2-40B4-BE49-F238E27FC236}">
                <a16:creationId xmlns:a16="http://schemas.microsoft.com/office/drawing/2014/main" id="{2A686DF2-41E7-411C-89FE-B4A140424B0F}"/>
              </a:ext>
            </a:extLst>
          </p:cNvPr>
          <p:cNvSpPr/>
          <p:nvPr/>
        </p:nvSpPr>
        <p:spPr>
          <a:xfrm>
            <a:off x="7302485" y="1598505"/>
            <a:ext cx="32396" cy="47379"/>
          </a:xfrm>
          <a:custGeom>
            <a:avLst/>
            <a:gdLst>
              <a:gd name="connsiteX0" fmla="*/ 299 w 155997"/>
              <a:gd name="connsiteY0" fmla="*/ 27208 h 228146"/>
              <a:gd name="connsiteX1" fmla="*/ 105792 w 155997"/>
              <a:gd name="connsiteY1" fmla="*/ 299 h 228146"/>
              <a:gd name="connsiteX2" fmla="*/ 157077 w 155997"/>
              <a:gd name="connsiteY2" fmla="*/ 201341 h 228146"/>
              <a:gd name="connsiteX3" fmla="*/ 51583 w 155997"/>
              <a:gd name="connsiteY3" fmla="*/ 228251 h 228146"/>
              <a:gd name="connsiteX4" fmla="*/ 299 w 155997"/>
              <a:gd name="connsiteY4" fmla="*/ 27208 h 22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97" h="228146">
                <a:moveTo>
                  <a:pt x="299" y="27208"/>
                </a:moveTo>
                <a:cubicBezTo>
                  <a:pt x="35983" y="18043"/>
                  <a:pt x="70498" y="9268"/>
                  <a:pt x="105792" y="299"/>
                </a:cubicBezTo>
                <a:cubicBezTo>
                  <a:pt x="122952" y="67573"/>
                  <a:pt x="139917" y="133872"/>
                  <a:pt x="157077" y="201341"/>
                </a:cubicBezTo>
                <a:cubicBezTo>
                  <a:pt x="121977" y="210311"/>
                  <a:pt x="87463" y="219086"/>
                  <a:pt x="51583" y="228251"/>
                </a:cubicBezTo>
                <a:cubicBezTo>
                  <a:pt x="34423" y="161366"/>
                  <a:pt x="17653" y="94872"/>
                  <a:pt x="299" y="27208"/>
                </a:cubicBezTo>
                <a:close/>
              </a:path>
            </a:pathLst>
          </a:custGeom>
          <a:solidFill>
            <a:srgbClr val="FFFFFF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39">
            <a:extLst>
              <a:ext uri="{FF2B5EF4-FFF2-40B4-BE49-F238E27FC236}">
                <a16:creationId xmlns:a16="http://schemas.microsoft.com/office/drawing/2014/main" id="{6CA3C73D-F6A7-44DF-A7F5-7D29174344A2}"/>
              </a:ext>
            </a:extLst>
          </p:cNvPr>
          <p:cNvSpPr/>
          <p:nvPr/>
        </p:nvSpPr>
        <p:spPr>
          <a:xfrm>
            <a:off x="7269968" y="1472687"/>
            <a:ext cx="32396" cy="46569"/>
          </a:xfrm>
          <a:custGeom>
            <a:avLst/>
            <a:gdLst>
              <a:gd name="connsiteX0" fmla="*/ 155907 w 155997"/>
              <a:gd name="connsiteY0" fmla="*/ 197051 h 224246"/>
              <a:gd name="connsiteX1" fmla="*/ 50413 w 155997"/>
              <a:gd name="connsiteY1" fmla="*/ 223961 h 224246"/>
              <a:gd name="connsiteX2" fmla="*/ 299 w 155997"/>
              <a:gd name="connsiteY2" fmla="*/ 27208 h 224246"/>
              <a:gd name="connsiteX3" fmla="*/ 105792 w 155997"/>
              <a:gd name="connsiteY3" fmla="*/ 299 h 224246"/>
              <a:gd name="connsiteX4" fmla="*/ 155907 w 155997"/>
              <a:gd name="connsiteY4" fmla="*/ 197051 h 22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97" h="224246">
                <a:moveTo>
                  <a:pt x="155907" y="197051"/>
                </a:moveTo>
                <a:cubicBezTo>
                  <a:pt x="120417" y="206021"/>
                  <a:pt x="85902" y="214796"/>
                  <a:pt x="50413" y="223961"/>
                </a:cubicBezTo>
                <a:cubicBezTo>
                  <a:pt x="33643" y="158052"/>
                  <a:pt x="17068" y="93312"/>
                  <a:pt x="299" y="27208"/>
                </a:cubicBezTo>
                <a:cubicBezTo>
                  <a:pt x="35593" y="18238"/>
                  <a:pt x="70108" y="9464"/>
                  <a:pt x="105792" y="299"/>
                </a:cubicBezTo>
                <a:cubicBezTo>
                  <a:pt x="122562" y="66013"/>
                  <a:pt x="139137" y="130752"/>
                  <a:pt x="155907" y="197051"/>
                </a:cubicBezTo>
                <a:close/>
              </a:path>
            </a:pathLst>
          </a:custGeom>
          <a:solidFill>
            <a:srgbClr val="FFFFFF"/>
          </a:solidFill>
          <a:ln w="194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FD4D0B5-A561-49BD-BC3C-BA17C8525F9D}"/>
              </a:ext>
            </a:extLst>
          </p:cNvPr>
          <p:cNvCxnSpPr>
            <a:cxnSpLocks/>
          </p:cNvCxnSpPr>
          <p:nvPr/>
        </p:nvCxnSpPr>
        <p:spPr>
          <a:xfrm flipV="1">
            <a:off x="5717744" y="2102535"/>
            <a:ext cx="626487" cy="211093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5D6A64-17D3-4B5A-9CC9-22B54BD83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3121" y="2755813"/>
            <a:ext cx="656933" cy="688365"/>
          </a:xfrm>
          <a:prstGeom prst="rect">
            <a:avLst/>
          </a:prstGeom>
        </p:spPr>
      </p:pic>
      <p:sp>
        <p:nvSpPr>
          <p:cNvPr id="19" name="Текст 20">
            <a:extLst>
              <a:ext uri="{FF2B5EF4-FFF2-40B4-BE49-F238E27FC236}">
                <a16:creationId xmlns:a16="http://schemas.microsoft.com/office/drawing/2014/main" id="{ABD95D26-2714-4A26-9822-EC1D08935CC4}"/>
              </a:ext>
            </a:extLst>
          </p:cNvPr>
          <p:cNvSpPr txBox="1">
            <a:spLocks/>
          </p:cNvSpPr>
          <p:nvPr/>
        </p:nvSpPr>
        <p:spPr>
          <a:xfrm>
            <a:off x="7153368" y="2925088"/>
            <a:ext cx="1577854" cy="62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>
                <a:solidFill>
                  <a:schemeClr val="accent1"/>
                </a:solidFill>
                <a:latin typeface="+mj-lt"/>
              </a:rPr>
              <a:t>Дежурная часть МВД</a:t>
            </a:r>
          </a:p>
        </p:txBody>
      </p:sp>
      <p:sp>
        <p:nvSpPr>
          <p:cNvPr id="20" name="Дуга 19">
            <a:extLst>
              <a:ext uri="{FF2B5EF4-FFF2-40B4-BE49-F238E27FC236}">
                <a16:creationId xmlns:a16="http://schemas.microsoft.com/office/drawing/2014/main" id="{4B90867D-499B-46EE-B036-A83137DC9C09}"/>
              </a:ext>
            </a:extLst>
          </p:cNvPr>
          <p:cNvSpPr/>
          <p:nvPr/>
        </p:nvSpPr>
        <p:spPr>
          <a:xfrm>
            <a:off x="4097186" y="2417189"/>
            <a:ext cx="225232" cy="225232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0C8ED888-F91C-4B18-8A5B-158598B620B1}"/>
              </a:ext>
            </a:extLst>
          </p:cNvPr>
          <p:cNvSpPr/>
          <p:nvPr/>
        </p:nvSpPr>
        <p:spPr>
          <a:xfrm>
            <a:off x="4022714" y="2342718"/>
            <a:ext cx="374176" cy="374176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A48C71C6-8112-4377-8998-B13A150C560C}"/>
              </a:ext>
            </a:extLst>
          </p:cNvPr>
          <p:cNvSpPr/>
          <p:nvPr/>
        </p:nvSpPr>
        <p:spPr>
          <a:xfrm>
            <a:off x="3945338" y="2267372"/>
            <a:ext cx="524867" cy="524867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id="{8C5CA53F-2C39-41CF-B195-77DCBBBF4567}"/>
              </a:ext>
            </a:extLst>
          </p:cNvPr>
          <p:cNvSpPr/>
          <p:nvPr/>
        </p:nvSpPr>
        <p:spPr>
          <a:xfrm>
            <a:off x="5190568" y="2417188"/>
            <a:ext cx="225232" cy="225232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67F74F5-9A3C-45CC-B329-7D02DEB6ACA0}"/>
              </a:ext>
            </a:extLst>
          </p:cNvPr>
          <p:cNvSpPr/>
          <p:nvPr/>
        </p:nvSpPr>
        <p:spPr>
          <a:xfrm>
            <a:off x="5116096" y="2342717"/>
            <a:ext cx="374176" cy="374176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9C43B18F-74DC-412F-9376-600177D817E2}"/>
              </a:ext>
            </a:extLst>
          </p:cNvPr>
          <p:cNvSpPr/>
          <p:nvPr/>
        </p:nvSpPr>
        <p:spPr>
          <a:xfrm>
            <a:off x="5038720" y="2267371"/>
            <a:ext cx="524867" cy="524867"/>
          </a:xfrm>
          <a:prstGeom prst="arc">
            <a:avLst>
              <a:gd name="adj1" fmla="val 18400857"/>
              <a:gd name="adj2" fmla="val 3542768"/>
            </a:avLst>
          </a:prstGeom>
          <a:ln w="222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3FB5E0C-6D6A-4864-A651-01264760798C}"/>
              </a:ext>
            </a:extLst>
          </p:cNvPr>
          <p:cNvCxnSpPr>
            <a:cxnSpLocks/>
          </p:cNvCxnSpPr>
          <p:nvPr/>
        </p:nvCxnSpPr>
        <p:spPr>
          <a:xfrm>
            <a:off x="5717744" y="2904187"/>
            <a:ext cx="626487" cy="219886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0">
            <a:extLst>
              <a:ext uri="{FF2B5EF4-FFF2-40B4-BE49-F238E27FC236}">
                <a16:creationId xmlns:a16="http://schemas.microsoft.com/office/drawing/2014/main" id="{32751046-125A-4ACA-AD01-57092D454CCD}"/>
              </a:ext>
            </a:extLst>
          </p:cNvPr>
          <p:cNvSpPr txBox="1">
            <a:spLocks/>
          </p:cNvSpPr>
          <p:nvPr/>
        </p:nvSpPr>
        <p:spPr>
          <a:xfrm>
            <a:off x="4521420" y="2245449"/>
            <a:ext cx="1577854" cy="62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>
                <a:latin typeface="+mj-lt"/>
              </a:rPr>
              <a:t>ГАИС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2DF132C-A097-4B83-BA6F-CD98EEEA026B}"/>
              </a:ext>
            </a:extLst>
          </p:cNvPr>
          <p:cNvSpPr/>
          <p:nvPr/>
        </p:nvSpPr>
        <p:spPr>
          <a:xfrm>
            <a:off x="829701" y="3598021"/>
            <a:ext cx="13997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gradFill>
                  <a:gsLst>
                    <a:gs pos="10000">
                      <a:srgbClr val="0D97B5"/>
                    </a:gs>
                    <a:gs pos="100000">
                      <a:srgbClr val="50C3CA"/>
                    </a:gs>
                  </a:gsLst>
                  <a:lin ang="2700000" scaled="0"/>
                </a:gradFill>
                <a:latin typeface="Proxima Nova Th" panose="02000506030000020004" pitchFamily="2" charset="0"/>
                <a:cs typeface="Arial" pitchFamily="34" charset="0"/>
              </a:rPr>
              <a:t>2 058</a:t>
            </a:r>
            <a:r>
              <a:rPr lang="en-US" b="1" dirty="0" smtClean="0">
                <a:gradFill>
                  <a:gsLst>
                    <a:gs pos="10000">
                      <a:srgbClr val="0D97B5"/>
                    </a:gs>
                    <a:gs pos="100000">
                      <a:srgbClr val="50C3CA"/>
                    </a:gs>
                  </a:gsLst>
                  <a:lin ang="2700000" scaled="0"/>
                </a:gradFill>
                <a:latin typeface="Proxima Nova Th" panose="02000506030000020004" pitchFamily="2" charset="0"/>
                <a:cs typeface="Arial" pitchFamily="34" charset="0"/>
              </a:rPr>
              <a:t> </a:t>
            </a:r>
            <a:r>
              <a:rPr lang="ru-RU" b="1" dirty="0">
                <a:gradFill>
                  <a:gsLst>
                    <a:gs pos="10000">
                      <a:srgbClr val="0D97B5"/>
                    </a:gs>
                    <a:gs pos="100000">
                      <a:srgbClr val="50C3CA"/>
                    </a:gs>
                  </a:gsLst>
                  <a:lin ang="2700000" scaled="0"/>
                </a:gradFill>
                <a:latin typeface="Proxima Nova Th" panose="02000506030000020004" pitchFamily="2" charset="0"/>
                <a:cs typeface="Arial" pitchFamily="34" charset="0"/>
              </a:rPr>
              <a:t>тыс. 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C470CC11-9773-4CEB-8A61-2E83CD01EB2B}"/>
              </a:ext>
            </a:extLst>
          </p:cNvPr>
          <p:cNvSpPr txBox="1">
            <a:spLocks/>
          </p:cNvSpPr>
          <p:nvPr/>
        </p:nvSpPr>
        <p:spPr>
          <a:xfrm>
            <a:off x="2039906" y="3204097"/>
            <a:ext cx="3138404" cy="112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latin typeface="+mn-lt"/>
              </a:rPr>
              <a:t>принято экстренных вызовов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3A1F77-F6F4-404C-9E32-FC9BAED357F8}"/>
              </a:ext>
            </a:extLst>
          </p:cNvPr>
          <p:cNvSpPr/>
          <p:nvPr/>
        </p:nvSpPr>
        <p:spPr>
          <a:xfrm>
            <a:off x="1792266" y="4034915"/>
            <a:ext cx="11929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22,3</a:t>
            </a:r>
            <a:r>
              <a:rPr lang="ru-RU" b="1" dirty="0" smtClean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тыс</a:t>
            </a:r>
            <a:r>
              <a:rPr lang="ru-RU" b="1" dirty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.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B88C679E-94BE-445D-BAE7-E3DA30DE831C}"/>
              </a:ext>
            </a:extLst>
          </p:cNvPr>
          <p:cNvSpPr txBox="1">
            <a:spLocks/>
          </p:cNvSpPr>
          <p:nvPr/>
        </p:nvSpPr>
        <p:spPr>
          <a:xfrm>
            <a:off x="2880467" y="3760382"/>
            <a:ext cx="3138404" cy="112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latin typeface="+mn-lt"/>
              </a:rPr>
              <a:t>требовало экстренной помощи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35B47BE-DD3A-4AE2-93E5-7E19EEA320BD}"/>
              </a:ext>
            </a:extLst>
          </p:cNvPr>
          <p:cNvSpPr/>
          <p:nvPr/>
        </p:nvSpPr>
        <p:spPr>
          <a:xfrm>
            <a:off x="1792266" y="4538300"/>
            <a:ext cx="11592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12,4</a:t>
            </a:r>
            <a:r>
              <a:rPr lang="ru-RU" b="1" dirty="0" smtClean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Proxima Nova Th" panose="02000506030000020004" pitchFamily="2" charset="0"/>
                <a:cs typeface="Arial" pitchFamily="34" charset="0"/>
              </a:rPr>
              <a:t>тыс.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5007C606-4DDE-4462-9FFC-E8F29E5B519B}"/>
              </a:ext>
            </a:extLst>
          </p:cNvPr>
          <p:cNvSpPr txBox="1">
            <a:spLocks/>
          </p:cNvSpPr>
          <p:nvPr/>
        </p:nvSpPr>
        <p:spPr>
          <a:xfrm>
            <a:off x="2921453" y="4152237"/>
            <a:ext cx="3138404" cy="112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latin typeface="+mn-lt"/>
              </a:rPr>
              <a:t>с тяжелым ДТП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C470CC11-9773-4CEB-8A61-2E83CD01EB2B}"/>
              </a:ext>
            </a:extLst>
          </p:cNvPr>
          <p:cNvSpPr txBox="1">
            <a:spLocks/>
          </p:cNvSpPr>
          <p:nvPr/>
        </p:nvSpPr>
        <p:spPr>
          <a:xfrm>
            <a:off x="417797" y="2765203"/>
            <a:ext cx="6034640" cy="112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tx1"/>
                </a:solidFill>
                <a:latin typeface="Proxima Nova Th" panose="02000506030000020004" pitchFamily="2" charset="0"/>
                <a:ea typeface="+mn-ea"/>
                <a:cs typeface="Arial" pitchFamily="34" charset="0"/>
              </a:defRPr>
            </a:lvl1pPr>
            <a:lvl2pPr marL="6095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latin typeface="+mn-lt"/>
              </a:rPr>
              <a:t>Всего зарегистрировано в ГАИС:  2 </a:t>
            </a:r>
            <a:r>
              <a:rPr lang="ru-RU" sz="1800" b="0" smtClean="0">
                <a:latin typeface="+mn-lt"/>
              </a:rPr>
              <a:t>856 500 </a:t>
            </a:r>
            <a:r>
              <a:rPr lang="ru-RU" sz="1800" b="0" dirty="0" smtClean="0">
                <a:latin typeface="+mn-lt"/>
              </a:rPr>
              <a:t>ТС </a:t>
            </a:r>
            <a:endParaRPr lang="ru-RU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>
            <a:extLst>
              <a:ext uri="{FF2B5EF4-FFF2-40B4-BE49-F238E27FC236}">
                <a16:creationId xmlns:a16="http://schemas.microsoft.com/office/drawing/2014/main" id="{5AF72F28-BA97-4001-9DA3-989FA4693780}"/>
              </a:ext>
            </a:extLst>
          </p:cNvPr>
          <p:cNvSpPr/>
          <p:nvPr/>
        </p:nvSpPr>
        <p:spPr>
          <a:xfrm>
            <a:off x="2464436" y="729709"/>
            <a:ext cx="4122429" cy="4122429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7000">
                <a:srgbClr val="0D97B5"/>
              </a:gs>
              <a:gs pos="69000">
                <a:srgbClr val="50C3C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ru-RU" sz="9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71B05BB-1C7F-42A8-AA48-E493B27F35FF}"/>
              </a:ext>
            </a:extLst>
          </p:cNvPr>
          <p:cNvCxnSpPr/>
          <p:nvPr/>
        </p:nvCxnSpPr>
        <p:spPr>
          <a:xfrm rot="5400000">
            <a:off x="4415158" y="2088076"/>
            <a:ext cx="158055" cy="89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1EC9E031-B8EA-4BF5-93CF-8382F994DDF3}"/>
              </a:ext>
            </a:extLst>
          </p:cNvPr>
          <p:cNvSpPr/>
          <p:nvPr/>
        </p:nvSpPr>
        <p:spPr>
          <a:xfrm>
            <a:off x="4382409" y="897140"/>
            <a:ext cx="1707878" cy="5090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Телемедицина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0BF2DE9-E2B3-45B7-BE01-1C21A80644F5}"/>
              </a:ext>
            </a:extLst>
          </p:cNvPr>
          <p:cNvSpPr/>
          <p:nvPr/>
        </p:nvSpPr>
        <p:spPr>
          <a:xfrm>
            <a:off x="5940152" y="1707654"/>
            <a:ext cx="1739247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Социальный ГЛОНАСС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636E60A-4746-4AB1-91AD-FED98F99E98F}"/>
              </a:ext>
            </a:extLst>
          </p:cNvPr>
          <p:cNvSpPr/>
          <p:nvPr/>
        </p:nvSpPr>
        <p:spPr>
          <a:xfrm>
            <a:off x="5915679" y="2790923"/>
            <a:ext cx="1963568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Информационные сервисы для автовладельцев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94C85F7-4E8F-48A2-862C-5E206F459E8F}"/>
              </a:ext>
            </a:extLst>
          </p:cNvPr>
          <p:cNvSpPr/>
          <p:nvPr/>
        </p:nvSpPr>
        <p:spPr>
          <a:xfrm>
            <a:off x="3158022" y="3646869"/>
            <a:ext cx="1341665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Страховая </a:t>
            </a:r>
            <a:r>
              <a:rPr lang="ru-RU" sz="1013" b="1" dirty="0" err="1">
                <a:solidFill>
                  <a:schemeClr val="tx2"/>
                </a:solidFill>
                <a:latin typeface="HelveticaNeueCyr" panose="02000503040000020004" pitchFamily="50" charset="-52"/>
              </a:rPr>
              <a:t>телематика</a:t>
            </a:r>
            <a:endParaRPr lang="ru-RU" sz="1013" b="1" dirty="0">
              <a:solidFill>
                <a:schemeClr val="tx2"/>
              </a:solidFill>
              <a:latin typeface="HelveticaNeueCyr" panose="02000503040000020004" pitchFamily="50" charset="-52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AD5EA7C-1236-4AA2-BF7D-2872C8AA83D4}"/>
              </a:ext>
            </a:extLst>
          </p:cNvPr>
          <p:cNvSpPr/>
          <p:nvPr/>
        </p:nvSpPr>
        <p:spPr>
          <a:xfrm>
            <a:off x="1675838" y="1101485"/>
            <a:ext cx="2683723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Система безопасности </a:t>
            </a:r>
          </a:p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на всех видах транспорта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5A4B9CC-6C4B-4BF3-9EAE-7443F0CEF9C0}"/>
              </a:ext>
            </a:extLst>
          </p:cNvPr>
          <p:cNvSpPr/>
          <p:nvPr/>
        </p:nvSpPr>
        <p:spPr>
          <a:xfrm>
            <a:off x="5327055" y="3660818"/>
            <a:ext cx="1773415" cy="6357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Развлекательные системы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807B027-AEAC-4C91-8CF2-2983B9BE0BA9}"/>
              </a:ext>
            </a:extLst>
          </p:cNvPr>
          <p:cNvSpPr/>
          <p:nvPr/>
        </p:nvSpPr>
        <p:spPr>
          <a:xfrm>
            <a:off x="1995162" y="1957251"/>
            <a:ext cx="1450043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Мониторинг транспорта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51A0E68-5388-4E93-9AEC-A086FE55E2B7}"/>
              </a:ext>
            </a:extLst>
          </p:cNvPr>
          <p:cNvSpPr/>
          <p:nvPr/>
        </p:nvSpPr>
        <p:spPr>
          <a:xfrm>
            <a:off x="1675838" y="2916693"/>
            <a:ext cx="1628661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Ж/д перевозки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B6A9E82-ED42-4121-A1A0-97C1C4886937}"/>
              </a:ext>
            </a:extLst>
          </p:cNvPr>
          <p:cNvSpPr/>
          <p:nvPr/>
        </p:nvSpPr>
        <p:spPr>
          <a:xfrm>
            <a:off x="5468111" y="1010276"/>
            <a:ext cx="1341665" cy="6693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ADAS</a:t>
            </a:r>
            <a:endParaRPr lang="ru-RU" sz="1013" b="1" dirty="0">
              <a:solidFill>
                <a:schemeClr val="tx2"/>
              </a:solidFill>
              <a:latin typeface="HelveticaNeueCyr" panose="02000503040000020004" pitchFamily="50" charset="-52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CDD2C27-81A8-4EA8-B7EE-6483800C0B27}"/>
              </a:ext>
            </a:extLst>
          </p:cNvPr>
          <p:cNvCxnSpPr>
            <a:cxnSpLocks/>
          </p:cNvCxnSpPr>
          <p:nvPr/>
        </p:nvCxnSpPr>
        <p:spPr>
          <a:xfrm flipV="1">
            <a:off x="5568143" y="2167549"/>
            <a:ext cx="488015" cy="202434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D7034E5-744A-408D-AA0D-FFCB94BB0555}"/>
              </a:ext>
            </a:extLst>
          </p:cNvPr>
          <p:cNvCxnSpPr>
            <a:cxnSpLocks/>
          </p:cNvCxnSpPr>
          <p:nvPr/>
        </p:nvCxnSpPr>
        <p:spPr>
          <a:xfrm flipV="1">
            <a:off x="5090503" y="1463643"/>
            <a:ext cx="451967" cy="569183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3D1ED68-D77C-4BA5-9DC2-CCD53A4D3C50}"/>
              </a:ext>
            </a:extLst>
          </p:cNvPr>
          <p:cNvCxnSpPr>
            <a:cxnSpLocks/>
          </p:cNvCxnSpPr>
          <p:nvPr/>
        </p:nvCxnSpPr>
        <p:spPr>
          <a:xfrm flipV="1">
            <a:off x="4621635" y="1181611"/>
            <a:ext cx="1629" cy="599353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C752A84-6866-45C9-BB52-60BAD6F84FBA}"/>
              </a:ext>
            </a:extLst>
          </p:cNvPr>
          <p:cNvCxnSpPr>
            <a:cxnSpLocks/>
          </p:cNvCxnSpPr>
          <p:nvPr/>
        </p:nvCxnSpPr>
        <p:spPr>
          <a:xfrm>
            <a:off x="5402381" y="2924560"/>
            <a:ext cx="741683" cy="215183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E933B2B-2568-4709-AD21-417E8DAC4CEB}"/>
              </a:ext>
            </a:extLst>
          </p:cNvPr>
          <p:cNvCxnSpPr>
            <a:cxnSpLocks/>
          </p:cNvCxnSpPr>
          <p:nvPr/>
        </p:nvCxnSpPr>
        <p:spPr>
          <a:xfrm>
            <a:off x="5228422" y="3455028"/>
            <a:ext cx="370173" cy="383683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8BBFF80D-72C2-4431-8E56-C1AFBA979920}"/>
              </a:ext>
            </a:extLst>
          </p:cNvPr>
          <p:cNvCxnSpPr>
            <a:cxnSpLocks/>
          </p:cNvCxnSpPr>
          <p:nvPr/>
        </p:nvCxnSpPr>
        <p:spPr>
          <a:xfrm flipH="1">
            <a:off x="3747814" y="3453213"/>
            <a:ext cx="278934" cy="236357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B6D95CA4-4632-4260-9DDD-79A48F1E7C4B}"/>
              </a:ext>
            </a:extLst>
          </p:cNvPr>
          <p:cNvCxnSpPr>
            <a:cxnSpLocks/>
          </p:cNvCxnSpPr>
          <p:nvPr/>
        </p:nvCxnSpPr>
        <p:spPr>
          <a:xfrm flipH="1">
            <a:off x="3105844" y="2983479"/>
            <a:ext cx="723010" cy="20511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6100715-E14B-49BC-8818-05BC010373E8}"/>
              </a:ext>
            </a:extLst>
          </p:cNvPr>
          <p:cNvCxnSpPr>
            <a:cxnSpLocks/>
          </p:cNvCxnSpPr>
          <p:nvPr/>
        </p:nvCxnSpPr>
        <p:spPr>
          <a:xfrm flipH="1" flipV="1">
            <a:off x="3081441" y="2293626"/>
            <a:ext cx="579284" cy="128012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E869D600-C8AF-4897-950D-16003CA2ED36}"/>
              </a:ext>
            </a:extLst>
          </p:cNvPr>
          <p:cNvCxnSpPr>
            <a:cxnSpLocks/>
          </p:cNvCxnSpPr>
          <p:nvPr/>
        </p:nvCxnSpPr>
        <p:spPr>
          <a:xfrm flipH="1" flipV="1">
            <a:off x="3789579" y="1517877"/>
            <a:ext cx="361936" cy="526172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ятиугольник 36">
            <a:extLst>
              <a:ext uri="{FF2B5EF4-FFF2-40B4-BE49-F238E27FC236}">
                <a16:creationId xmlns:a16="http://schemas.microsoft.com/office/drawing/2014/main" id="{D916382E-3861-47EE-94DF-4747B15CFFE3}"/>
              </a:ext>
            </a:extLst>
          </p:cNvPr>
          <p:cNvSpPr/>
          <p:nvPr/>
        </p:nvSpPr>
        <p:spPr>
          <a:xfrm>
            <a:off x="3743309" y="1834556"/>
            <a:ext cx="1758033" cy="1550083"/>
          </a:xfrm>
          <a:prstGeom prst="pentagon">
            <a:avLst/>
          </a:prstGeom>
          <a:gradFill>
            <a:gsLst>
              <a:gs pos="3000">
                <a:srgbClr val="0D97B5"/>
              </a:gs>
              <a:gs pos="100000">
                <a:schemeClr val="accent3"/>
              </a:gs>
            </a:gsLst>
            <a:lin ang="27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125" dirty="0">
                <a:solidFill>
                  <a:schemeClr val="tx2"/>
                </a:solidFill>
              </a:rPr>
              <a:t>АО «ГЛОНАСС»</a:t>
            </a:r>
          </a:p>
          <a:p>
            <a:pPr algn="ctr">
              <a:defRPr/>
            </a:pPr>
            <a:r>
              <a:rPr lang="ru-RU" sz="1013" dirty="0">
                <a:solidFill>
                  <a:schemeClr val="tx2"/>
                </a:solidFill>
                <a:latin typeface="+mj-lt"/>
              </a:rPr>
              <a:t>Технологическая инфраструктура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143000" y="461992"/>
            <a:ext cx="6858000" cy="18789"/>
          </a:xfrm>
          <a:prstGeom prst="line">
            <a:avLst/>
          </a:prstGeom>
          <a:ln w="28575">
            <a:solidFill>
              <a:srgbClr val="00A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kotandkom\Desktop\тезисы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715" y="128229"/>
            <a:ext cx="878645" cy="19408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C9F5-5D0E-4F8F-B42F-F855E738AED0}" type="slidenum">
              <a:rPr lang="ru-RU" smtClean="0"/>
              <a:t>4</a:t>
            </a:fld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AD5EA7C-1236-4AA2-BF7D-2872C8AA83D4}"/>
              </a:ext>
            </a:extLst>
          </p:cNvPr>
          <p:cNvSpPr/>
          <p:nvPr/>
        </p:nvSpPr>
        <p:spPr>
          <a:xfrm>
            <a:off x="3927551" y="4185066"/>
            <a:ext cx="2683723" cy="6375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13" b="1" dirty="0">
                <a:solidFill>
                  <a:schemeClr val="tx2"/>
                </a:solidFill>
                <a:latin typeface="HelveticaNeueCyr" panose="02000503040000020004" pitchFamily="50" charset="-52"/>
              </a:rPr>
              <a:t>Другие  перспективные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5395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241" y="997138"/>
            <a:ext cx="8229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GraphikCy"/>
              </a:rPr>
              <a:t>Главная цель правительственной стратегии безопасности дорожного движения — сократить число погибших в ДТП россиян практически до нуля. </a:t>
            </a:r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852" y="3829856"/>
            <a:ext cx="8357348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Для достижения цели - нулевой смертности в дорожно-транспортных происшествиях к 2030 году, поставленной Правительством РФ, необходимо </a:t>
            </a:r>
            <a:r>
              <a:rPr lang="ru-RU" sz="1400" kern="900" dirty="0" smtClean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создать функциональность </a:t>
            </a:r>
          </a:p>
          <a:p>
            <a:r>
              <a:rPr lang="ru-RU" sz="1400" kern="900" dirty="0" smtClean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СИСТЕМЫ </a:t>
            </a:r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ПРЕДОТВРАЩЕНИЯ ДТП.</a:t>
            </a:r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241" y="1900859"/>
            <a:ext cx="83573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GraphikCy"/>
              </a:rPr>
              <a:t>«Целями стратегии является повышение безопасности дорожного ​движения, а также стремление к нулевой смертности в дорожно-транспортных происшествиях к 2030 году».</a:t>
            </a:r>
            <a:endParaRPr 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852" y="2612896"/>
            <a:ext cx="83573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000000"/>
                </a:solidFill>
                <a:latin typeface="GraphikCy"/>
              </a:rPr>
              <a:t>Внедрение системы ЭРА-ГЛОНАСС позволяет снизить смертность и травматизм на дорогах не менее чем на 30%.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0143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014" y="1250104"/>
            <a:ext cx="7991022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ГАИС «ЭРА-ГЛОНАСС» - первая в мире введенная в промышленную эксплуатацию национальная система экстренного реагирования при ДТП и других чрезвычайных происшествиях на дорогах. 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Ежегодный прирост оснащенных автомобилей составляет не менее 1,5 млн.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ГАИС «ЭРА-ГЛОНАСС» самая большая база данных о ДТП, произошедших на территории Российской Федерации.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Стандарты, разработанные при создании ГАИС «ЭРА-ГЛОНАСС» стали в последствии мировыми стандартами для национальных систем экстренного реагирования.</a:t>
            </a: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576" y="3871673"/>
            <a:ext cx="8357348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Используя наработки, полученные при создании и эксплуатации ГАИС «ЭРА-ГЛОНАСС</a:t>
            </a:r>
            <a:r>
              <a:rPr lang="ru-RU" sz="1400" kern="900" dirty="0" smtClean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», аналитику и данные из системы, </a:t>
            </a:r>
            <a:r>
              <a:rPr lang="ru-RU" sz="1400" kern="900" dirty="0" err="1" smtClean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комплексируя</a:t>
            </a:r>
            <a:r>
              <a:rPr lang="ru-RU" sz="1400" kern="900" dirty="0" smtClean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 со смежными технологиями </a:t>
            </a:r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целесообразно построить Первую в мире систему предотвращения ДТП.</a:t>
            </a:r>
            <a:endParaRPr lang="ru-RU" sz="135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319" y="676933"/>
            <a:ext cx="44221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>
                <a:solidFill>
                  <a:srgbClr val="333333"/>
                </a:solidFill>
                <a:latin typeface="Roboto"/>
              </a:rPr>
              <a:t>ADAS: Расширенные системы поддержки водителей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517" y="1229271"/>
            <a:ext cx="3451394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350" dirty="0"/>
              <a:t>Адаптивный круиз-контроль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Адаптивное управление освещением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Автоматическое торможение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Автоматическая парковка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Системы обнаружения слепых зон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Системы предотвращения столкновений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Системы обнаружения сонливости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Системы ночного видения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Навигатор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Системы контроля давления в шинах</a:t>
            </a:r>
            <a:endParaRPr lang="en-US" sz="1350" dirty="0"/>
          </a:p>
          <a:p>
            <a:pPr marL="257175" indent="-257175">
              <a:buFont typeface="+mj-lt"/>
              <a:buAutoNum type="arabicPeriod"/>
            </a:pPr>
            <a:r>
              <a:rPr lang="ru-RU" sz="1350" dirty="0"/>
              <a:t>Контроль спуска по холму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959" y="3824153"/>
            <a:ext cx="8357348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Однако данные системы автономны – отсутствует связь с инфраструктурой и юридически значимыми навигационными данными, а следовательно применение этих технологий носит ограниченный характер</a:t>
            </a:r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03" y="1227487"/>
            <a:ext cx="3479929" cy="23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958" y="3968030"/>
            <a:ext cx="835734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kern="900" dirty="0">
                <a:solidFill>
                  <a:schemeClr val="bg1"/>
                </a:solidFill>
                <a:latin typeface="HelveticaNeueCyr" pitchFamily="50" charset="-52"/>
                <a:cs typeface="Arial" pitchFamily="34" charset="0"/>
              </a:rPr>
              <a:t>Создание системы предотвращения ДТП создаст основу для развития беспилотного транспорта в РФ, а также выведет Российскую Федерацию в мировые лидеры в области транспортной тематики</a:t>
            </a:r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753" y="762504"/>
            <a:ext cx="7991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Государственные задачи: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Экстренное реагирование на ДТП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Предотвращение ДТП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Контроль ПДД</a:t>
            </a:r>
            <a:endParaRPr 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8632" y="2113772"/>
            <a:ext cx="799102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srgbClr val="000000"/>
                </a:solidFill>
                <a:latin typeface="GraphikCy"/>
              </a:rPr>
              <a:t>Коммерческие услуги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Информирование по пути следования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Подсказки водителю в пути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Автоматизированная навигация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Страховая </a:t>
            </a:r>
            <a:r>
              <a:rPr lang="ru-RU" sz="1350" dirty="0" err="1">
                <a:solidFill>
                  <a:srgbClr val="000000"/>
                </a:solidFill>
                <a:latin typeface="GraphikCy"/>
              </a:rPr>
              <a:t>телематика</a:t>
            </a:r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0000"/>
                </a:solidFill>
                <a:latin typeface="GraphikCy"/>
              </a:rPr>
              <a:t>Развлекательные системы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GraphikCy"/>
              </a:rPr>
              <a:t>LBS</a:t>
            </a:r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endParaRPr lang="ru-RU" sz="1350" dirty="0">
              <a:solidFill>
                <a:srgbClr val="000000"/>
              </a:solidFill>
              <a:latin typeface="GraphikCy"/>
            </a:endParaRPr>
          </a:p>
          <a:p>
            <a:pPr algn="just"/>
            <a:endParaRPr lang="ru-RU" sz="1350" dirty="0"/>
          </a:p>
        </p:txBody>
      </p:sp>
      <p:pic>
        <p:nvPicPr>
          <p:cNvPr id="7" name="Picture 3" descr="corr_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967" y="2245741"/>
            <a:ext cx="2224658" cy="1371335"/>
          </a:xfrm>
          <a:prstGeom prst="rect">
            <a:avLst/>
          </a:prstGeom>
          <a:ln/>
          <a:effectLst>
            <a:outerShdw dist="8980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LISS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699542"/>
            <a:ext cx="1340443" cy="1360753"/>
          </a:xfrm>
          <a:prstGeom prst="rect">
            <a:avLst/>
          </a:prstGeom>
          <a:noFill/>
          <a:ln/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448</Words>
  <Application>Microsoft Office PowerPoint</Application>
  <PresentationFormat>Экран (16:9)</PresentationFormat>
  <Paragraphs>87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GraphikCy</vt:lpstr>
      <vt:lpstr>HelveticaNeueCyr</vt:lpstr>
      <vt:lpstr>Proxima Nova Th</vt:lpstr>
      <vt:lpstr>Roboto</vt:lpstr>
      <vt:lpstr>Тема Office</vt:lpstr>
      <vt:lpstr>Презентация PowerPoint</vt:lpstr>
      <vt:lpstr>Инфраструктура ГАИС «ЭРА-ГЛОНАСС</vt:lpstr>
      <vt:lpstr>ГАИС «ЭРА-ГЛОНАСС»  развернута на всей территории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Кораблев Михаил Евгеньевич</cp:lastModifiedBy>
  <cp:revision>19</cp:revision>
  <dcterms:created xsi:type="dcterms:W3CDTF">2017-11-14T14:47:14Z</dcterms:created>
  <dcterms:modified xsi:type="dcterms:W3CDTF">2018-11-20T11:50:47Z</dcterms:modified>
</cp:coreProperties>
</file>