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5" r:id="rId6"/>
    <p:sldId id="259" r:id="rId7"/>
    <p:sldId id="262" r:id="rId8"/>
    <p:sldId id="266" r:id="rId9"/>
    <p:sldId id="260" r:id="rId10"/>
    <p:sldId id="261" r:id="rId11"/>
    <p:sldId id="263" r:id="rId12"/>
    <p:sldId id="264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5E6D"/>
    <a:srgbClr val="0E2A42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-4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31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74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10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336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384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10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80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161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395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919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56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E968F-BD55-4EC2-88EF-22CAADCA85AB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47ED8-D625-4647-8033-B80FB8DF3D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43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1285866"/>
            <a:ext cx="75162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1D5E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АНДРЮШИН</a:t>
            </a:r>
            <a:endParaRPr lang="ru-RU" sz="4800" dirty="0" smtClean="0">
              <a:solidFill>
                <a:srgbClr val="1D5E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800" dirty="0" smtClean="0">
                <a:solidFill>
                  <a:srgbClr val="1D5E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ДМИТРИЙ ВАЛЕРЬЕВИЧ</a:t>
            </a:r>
            <a:endParaRPr lang="ru-RU" sz="4800" dirty="0">
              <a:solidFill>
                <a:srgbClr val="1D5E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3000378"/>
            <a:ext cx="68344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«</a:t>
            </a:r>
            <a:r>
              <a:rPr lang="ru-RU" sz="3200" dirty="0" err="1" smtClean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БигЛок</a:t>
            </a:r>
            <a:r>
              <a:rPr lang="ru-RU" sz="3200" dirty="0" smtClean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</a:p>
          <a:p>
            <a:pPr algn="ctr"/>
            <a:r>
              <a:rPr lang="ru-RU" sz="3200" dirty="0" smtClean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ключевой элемент </a:t>
            </a:r>
          </a:p>
          <a:p>
            <a:pPr algn="ctr"/>
            <a:r>
              <a:rPr lang="ru-RU" sz="3200" dirty="0" smtClean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цифровой транспортной логистики</a:t>
            </a:r>
            <a:endParaRPr lang="ru-RU" sz="3200" dirty="0">
              <a:solidFill>
                <a:srgbClr val="33CC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13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714348" y="714362"/>
            <a:ext cx="7643866" cy="71438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1300" b="1" dirty="0" smtClean="0">
                <a:solidFill>
                  <a:schemeClr val="bg1"/>
                </a:solidFill>
              </a:rPr>
              <a:t>Распоряжением ОАО «РЖД» от 08.06.2018 №1221р ЭЗПУ «</a:t>
            </a:r>
            <a:r>
              <a:rPr lang="ru-RU" sz="1300" b="1" dirty="0" err="1" smtClean="0">
                <a:solidFill>
                  <a:schemeClr val="bg1"/>
                </a:solidFill>
              </a:rPr>
              <a:t>БигЛок</a:t>
            </a:r>
            <a:r>
              <a:rPr lang="ru-RU" sz="1300" b="1" dirty="0" smtClean="0">
                <a:solidFill>
                  <a:schemeClr val="bg1"/>
                </a:solidFill>
              </a:rPr>
              <a:t>» включено в Перечень типов ЗПУ, применяемых для пломбирования вагонов и контейнеров при перевозках грузов, осуществляемых ОАО «РЖД», утвержденный распоряжением ОАО «РЖД» от 25.12.2007 №2423р</a:t>
            </a:r>
            <a:endPara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00180"/>
            <a:ext cx="2369257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500180"/>
            <a:ext cx="4786346" cy="336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99542"/>
            <a:ext cx="8001056" cy="411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71472" y="714362"/>
            <a:ext cx="8158162" cy="78581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Эксперимент по мониторингу автомобильных транзитных перевозок товаров, перемещаемых между российскими таможенными органами и таможенными органами иных государств – членов ЕАЭС с использованием средств идентификации (пломб), функционирующих на основе технологии ГЛОНАСС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214692"/>
            <a:ext cx="8229600" cy="1214440"/>
          </a:xfrm>
        </p:spPr>
        <p:txBody>
          <a:bodyPr>
            <a:noAutofit/>
          </a:bodyPr>
          <a:lstStyle/>
          <a:p>
            <a:r>
              <a:rPr lang="ru-RU" sz="4800" i="1" dirty="0" smtClean="0">
                <a:solidFill>
                  <a:srgbClr val="0070C0"/>
                </a:solidFill>
              </a:rPr>
              <a:t>СПАСИБО ЗА ВНИМАНИЕ!</a:t>
            </a:r>
            <a:br>
              <a:rPr lang="ru-RU" sz="4800" i="1" dirty="0" smtClean="0">
                <a:solidFill>
                  <a:srgbClr val="0070C0"/>
                </a:solidFill>
              </a:rPr>
            </a:br>
            <a:endParaRPr lang="ru-RU" sz="4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70" y="1214428"/>
            <a:ext cx="4534593" cy="13383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2976" y="714362"/>
            <a:ext cx="7072362" cy="4128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58166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1176688"/>
            <a:ext cx="2643206" cy="346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428742"/>
            <a:ext cx="168267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500312"/>
            <a:ext cx="43243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42910" y="714362"/>
            <a:ext cx="8072494" cy="446856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ЭЛЕКТРОННОЕ 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ЗАПОРНО-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ПЛОМБИРОВОЧНОЕ УСТРОЙСТВО (ЭЗПУ)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58166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627534"/>
            <a:ext cx="8229600" cy="857250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ЭЛЕМЕНТЫ ИНТЕЛЛЕКТУАЛЬНОЙ СИСТЕМЫ ЭЛЕКТРОННОГО ПЛОМБИРОВАНИЯ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63638"/>
            <a:ext cx="4608512" cy="290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07654"/>
            <a:ext cx="427037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147814"/>
            <a:ext cx="42576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303"/>
            <a:ext cx="8186766" cy="3237319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контроль доступа к грузу и вскрытия опломбированного объекта;</a:t>
            </a:r>
          </a:p>
          <a:p>
            <a:r>
              <a:rPr lang="ru-RU" sz="1400" dirty="0" smtClean="0">
                <a:solidFill>
                  <a:srgbClr val="7030A0"/>
                </a:solidFill>
              </a:rPr>
              <a:t>контроль  состояния ЭЗПУ на всем пути следования;</a:t>
            </a:r>
          </a:p>
          <a:p>
            <a:r>
              <a:rPr lang="ru-RU" sz="1400" dirty="0" smtClean="0">
                <a:solidFill>
                  <a:srgbClr val="7030A0"/>
                </a:solidFill>
              </a:rPr>
              <a:t>контроль маршрута следования  опломбированного  транспортного средства;</a:t>
            </a:r>
          </a:p>
          <a:p>
            <a:r>
              <a:rPr lang="ru-RU" sz="1400" dirty="0" smtClean="0">
                <a:solidFill>
                  <a:srgbClr val="7030A0"/>
                </a:solidFill>
              </a:rPr>
              <a:t>контроль соблюдения сроков доставки, остановки, стоянок, соударений в пути следования и т.д.</a:t>
            </a:r>
          </a:p>
          <a:p>
            <a:r>
              <a:rPr lang="ru-RU" sz="1400" dirty="0" smtClean="0">
                <a:solidFill>
                  <a:srgbClr val="7030A0"/>
                </a:solidFill>
              </a:rPr>
              <a:t>контроль параметров перевозимого груза с помощью дополнительных выносных датчиков (влажности, температуры, загазованности);</a:t>
            </a:r>
          </a:p>
          <a:p>
            <a:r>
              <a:rPr lang="ru-RU" sz="1400" dirty="0" smtClean="0">
                <a:solidFill>
                  <a:srgbClr val="7030A0"/>
                </a:solidFill>
              </a:rPr>
              <a:t>возможность определения страхового или </a:t>
            </a:r>
            <a:r>
              <a:rPr lang="ru-RU" sz="1400" dirty="0" err="1" smtClean="0">
                <a:solidFill>
                  <a:srgbClr val="7030A0"/>
                </a:solidFill>
              </a:rPr>
              <a:t>нестрахового</a:t>
            </a:r>
            <a:r>
              <a:rPr lang="ru-RU" sz="1400" dirty="0" smtClean="0">
                <a:solidFill>
                  <a:srgbClr val="7030A0"/>
                </a:solidFill>
              </a:rPr>
              <a:t>  случая при страховании груза, опломбированного ЭЗПУ;</a:t>
            </a:r>
          </a:p>
          <a:p>
            <a:r>
              <a:rPr lang="ru-RU" sz="1400" dirty="0" smtClean="0">
                <a:solidFill>
                  <a:srgbClr val="7030A0"/>
                </a:solidFill>
              </a:rPr>
              <a:t>возможность  контроля  нагрузки на ходовые части железнодорожного подвижного состава (вагонных тележек, колесных пар, буксов и т.д.)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642910" y="714362"/>
            <a:ext cx="8086753" cy="4286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Основные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задачи, </a:t>
            </a:r>
            <a:r>
              <a:rPr lang="ru-RU" sz="1600" b="1" dirty="0" smtClean="0">
                <a:solidFill>
                  <a:schemeClr val="bg1"/>
                </a:solidFill>
              </a:rPr>
              <a:t>решаемые с помощью ЭЗПУ «Сириус»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3286116" y="4357700"/>
            <a:ext cx="3714776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14348" y="714362"/>
            <a:ext cx="7858180" cy="500066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1400" b="1" dirty="0" smtClean="0">
                <a:solidFill>
                  <a:schemeClr val="bg1"/>
                </a:solidFill>
              </a:rPr>
              <a:t>Работа по Указу Президента РФ от 01.01.2016 №1 по контролю транзитных перевозок грузов через территорию РФ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85866"/>
            <a:ext cx="6895007" cy="362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8166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571472" y="642924"/>
            <a:ext cx="7972425" cy="492125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1800" b="1" dirty="0" smtClean="0">
                <a:solidFill>
                  <a:schemeClr val="bg1"/>
                </a:solidFill>
              </a:rPr>
              <a:t>Результаты эксплуатации системы «</a:t>
            </a:r>
            <a:r>
              <a:rPr lang="ru-RU" sz="1800" b="1" dirty="0" err="1" smtClean="0">
                <a:solidFill>
                  <a:schemeClr val="bg1"/>
                </a:solidFill>
              </a:rPr>
              <a:t>БигЛок</a:t>
            </a:r>
            <a:r>
              <a:rPr lang="ru-RU" sz="1800" b="1" dirty="0" smtClean="0">
                <a:solidFill>
                  <a:schemeClr val="bg1"/>
                </a:solidFill>
              </a:rPr>
              <a:t>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14428"/>
            <a:ext cx="7223965" cy="3694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14348" y="714362"/>
            <a:ext cx="7901014" cy="428628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НАВЕШИВАНИЯ ЭЗПУ НА ПОДВИЖНОЙ СОСТАВ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6" name="Содержимое 4" descr="C:\Users\t.karimov\Desktop\241117 ВОХР ФОТО\IMG_6826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03598"/>
            <a:ext cx="496855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t.karimov\Documents\Указ № 1\Фотографии\20160423_1307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203598"/>
            <a:ext cx="2287156" cy="336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t.karimov\Desktop\В журнал МБ\20160422_15475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214428"/>
            <a:ext cx="212604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3" descr="C:\Users\t.karimov\Documents\Указ № 1\Фотографии\IMG-20160622-WA0035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203598"/>
            <a:ext cx="212547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71472" y="714362"/>
            <a:ext cx="7786742" cy="4286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1400" b="1" dirty="0" smtClean="0">
                <a:solidFill>
                  <a:schemeClr val="bg1"/>
                </a:solidFill>
              </a:rPr>
              <a:t>Трек движения контейнера с ЭЗПУ № </a:t>
            </a:r>
            <a:r>
              <a:rPr lang="en-US" sz="1400" b="1" dirty="0" smtClean="0">
                <a:solidFill>
                  <a:schemeClr val="bg1"/>
                </a:solidFill>
              </a:rPr>
              <a:t>GNS </a:t>
            </a:r>
            <a:r>
              <a:rPr lang="ru-RU" sz="1400" b="1" dirty="0" smtClean="0">
                <a:solidFill>
                  <a:schemeClr val="bg1"/>
                </a:solidFill>
              </a:rPr>
              <a:t>10656. Время в пути 57 суток . ЭЗПУ осуществило 2736 сеансов связи. За время работы попыток нападения не зафиксировано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14428"/>
            <a:ext cx="633334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81665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240</Words>
  <Application>Microsoft Office PowerPoint</Application>
  <PresentationFormat>Экран (16:9)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ЭЛЕМЕНТЫ ИНТЕЛЛЕКТУАЛЬНОЙ СИСТЕМЫ ЭЛЕКТРОННОГО ПЛОМБИРОВАНИЯ</vt:lpstr>
      <vt:lpstr>Основные задачи, решаемые с помощью ЭЗПУ «Сириус»</vt:lpstr>
      <vt:lpstr>Презентация PowerPoint</vt:lpstr>
      <vt:lpstr>Результаты эксплуатации системы «БигЛок»</vt:lpstr>
      <vt:lpstr>НАВЕШИВАНИЯ ЭЗПУ НА ПОДВИЖНОЙ СОСТАВ</vt:lpstr>
      <vt:lpstr>Презентация PowerPoint</vt:lpstr>
      <vt:lpstr>Распоряжением ОАО «РЖД» от 08.06.2018 №1221р ЭЗПУ «БигЛок» включено в Перечень типов ЗПУ, применяемых для пломбирования вагонов и контейнеров при перевозках грузов, осуществляемых ОАО «РЖД», утвержденный распоряжением ОАО «РЖД» от 25.12.2007 №2423р</vt:lpstr>
      <vt:lpstr>Презентация PowerPoint</vt:lpstr>
      <vt:lpstr>СПАСИБО ЗА ВНИМАНИЕ!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Dima</dc:creator>
  <cp:lastModifiedBy>admin</cp:lastModifiedBy>
  <cp:revision>50</cp:revision>
  <dcterms:created xsi:type="dcterms:W3CDTF">2017-11-14T14:47:14Z</dcterms:created>
  <dcterms:modified xsi:type="dcterms:W3CDTF">2018-11-19T11:00:10Z</dcterms:modified>
</cp:coreProperties>
</file>