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E6D"/>
    <a:srgbClr val="0E2A42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43" autoAdjust="0"/>
  </p:normalViewPr>
  <p:slideViewPr>
    <p:cSldViewPr>
      <p:cViewPr>
        <p:scale>
          <a:sx n="100" d="100"/>
          <a:sy n="100" d="100"/>
        </p:scale>
        <p:origin x="-1104" y="-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12CC0-69C2-48DF-895B-802CA8BF18B5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789F4-65F9-4520-A2D1-8412F1C2BA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3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789F4-65F9-4520-A2D1-8412F1C2BA2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8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1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7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0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3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0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0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6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95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1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6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968F-BD55-4EC2-88EF-22CAADCA85AB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47ED8-D625-4647-8033-B80FB8DF3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gif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3627" y="1275606"/>
            <a:ext cx="75319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ПОЛЯКОВ</a:t>
            </a:r>
            <a:endParaRPr lang="ru-RU" sz="4800" dirty="0" smtClean="0">
              <a:solidFill>
                <a:srgbClr val="1D5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rgbClr val="1D5E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ПАВЕЛ ВЛАДИЛЕНОВИЧ</a:t>
            </a:r>
            <a:endParaRPr lang="ru-RU" sz="4800" dirty="0">
              <a:solidFill>
                <a:srgbClr val="1D5E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7138" y="3075198"/>
            <a:ext cx="67488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Автономные устройства контроля </a:t>
            </a:r>
          </a:p>
          <a:p>
            <a:pPr algn="ctr"/>
            <a:r>
              <a:rPr lang="ru-RU" sz="3200" dirty="0" smtClean="0">
                <a:solidFill>
                  <a:srgbClr val="33CC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дислокации контейнеров</a:t>
            </a:r>
            <a:endParaRPr lang="ru-RU" sz="3200" dirty="0">
              <a:solidFill>
                <a:srgbClr val="33CC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3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496" y="411510"/>
            <a:ext cx="11580777" cy="837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99003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noProof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цепи поставок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088" y="987574"/>
            <a:ext cx="8850939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цепи поставок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(МЦП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сложные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экстерриториальные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по доставке товаров.</a:t>
            </a:r>
          </a:p>
          <a:p>
            <a:pPr lvl="0"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 предоставляет значительный потенциал повышения их конкурентоспособности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18087" y="1635646"/>
            <a:ext cx="4425469" cy="1008000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6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нейтральной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(независимой) интеграционной информационно-технологической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платформы (ИИТП)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707654"/>
            <a:ext cx="1219200" cy="874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олилиния 23"/>
          <p:cNvSpPr/>
          <p:nvPr/>
        </p:nvSpPr>
        <p:spPr>
          <a:xfrm>
            <a:off x="4611027" y="1635646"/>
            <a:ext cx="4425469" cy="1008000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640" tIns="91440" rIns="91440" bIns="9144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Осуществление в рамках ИИТП информационного обмена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между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-системами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всех участников (звеньев) МЦП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72452" y="1707654"/>
            <a:ext cx="1219200" cy="874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олилиния 25"/>
          <p:cNvSpPr/>
          <p:nvPr/>
        </p:nvSpPr>
        <p:spPr>
          <a:xfrm>
            <a:off x="118088" y="2734854"/>
            <a:ext cx="4425469" cy="1008000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6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постоянного мониторинга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продвижения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товаропроводящих звеньях МЦП грузовых отправок и контроль их состояния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79513" y="2806862"/>
            <a:ext cx="1219200" cy="874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олилиния 28"/>
          <p:cNvSpPr/>
          <p:nvPr/>
        </p:nvSpPr>
        <p:spPr>
          <a:xfrm>
            <a:off x="4611025" y="2734854"/>
            <a:ext cx="4425469" cy="1008000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640" tIns="91440" rIns="91440" bIns="9144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Оснащение грузовых отправок средствами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автоматической дистанционной идентификации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72450" y="2806862"/>
            <a:ext cx="1219200" cy="874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Полилиния 30"/>
          <p:cNvSpPr/>
          <p:nvPr/>
        </p:nvSpPr>
        <p:spPr>
          <a:xfrm>
            <a:off x="118086" y="3867894"/>
            <a:ext cx="4425469" cy="1008000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640" tIns="91440" rIns="91440" bIns="91440" numCol="1" spcCol="1270" anchor="ctr" anchorCtr="0">
            <a:noAutofit/>
          </a:bodyPr>
          <a:lstStyle/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Создание инфраструктуры считывания со средств идентификации информации и передачи её в центры обработки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79511" y="3939902"/>
            <a:ext cx="1219200" cy="874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Полилиния 32"/>
          <p:cNvSpPr/>
          <p:nvPr/>
        </p:nvSpPr>
        <p:spPr>
          <a:xfrm>
            <a:off x="4611026" y="3867894"/>
            <a:ext cx="4425469" cy="1008000"/>
          </a:xfrm>
          <a:custGeom>
            <a:avLst/>
            <a:gdLst>
              <a:gd name="connsiteX0" fmla="*/ 0 w 6096000"/>
              <a:gd name="connsiteY0" fmla="*/ 127000 h 1269999"/>
              <a:gd name="connsiteX1" fmla="*/ 127000 w 6096000"/>
              <a:gd name="connsiteY1" fmla="*/ 0 h 1269999"/>
              <a:gd name="connsiteX2" fmla="*/ 5969000 w 6096000"/>
              <a:gd name="connsiteY2" fmla="*/ 0 h 1269999"/>
              <a:gd name="connsiteX3" fmla="*/ 6096000 w 6096000"/>
              <a:gd name="connsiteY3" fmla="*/ 127000 h 1269999"/>
              <a:gd name="connsiteX4" fmla="*/ 6096000 w 6096000"/>
              <a:gd name="connsiteY4" fmla="*/ 1142999 h 1269999"/>
              <a:gd name="connsiteX5" fmla="*/ 5969000 w 6096000"/>
              <a:gd name="connsiteY5" fmla="*/ 1269999 h 1269999"/>
              <a:gd name="connsiteX6" fmla="*/ 127000 w 6096000"/>
              <a:gd name="connsiteY6" fmla="*/ 1269999 h 1269999"/>
              <a:gd name="connsiteX7" fmla="*/ 0 w 6096000"/>
              <a:gd name="connsiteY7" fmla="*/ 1142999 h 1269999"/>
              <a:gd name="connsiteX8" fmla="*/ 0 w 6096000"/>
              <a:gd name="connsiteY8" fmla="*/ 127000 h 126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1269999">
                <a:moveTo>
                  <a:pt x="0" y="127000"/>
                </a:moveTo>
                <a:cubicBezTo>
                  <a:pt x="0" y="56860"/>
                  <a:pt x="56860" y="0"/>
                  <a:pt x="127000" y="0"/>
                </a:cubicBezTo>
                <a:lnTo>
                  <a:pt x="5969000" y="0"/>
                </a:lnTo>
                <a:cubicBezTo>
                  <a:pt x="6039140" y="0"/>
                  <a:pt x="6096000" y="56860"/>
                  <a:pt x="6096000" y="127000"/>
                </a:cubicBezTo>
                <a:lnTo>
                  <a:pt x="6096000" y="1142999"/>
                </a:lnTo>
                <a:cubicBezTo>
                  <a:pt x="6096000" y="1213139"/>
                  <a:pt x="6039140" y="1269999"/>
                  <a:pt x="5969000" y="1269999"/>
                </a:cubicBezTo>
                <a:lnTo>
                  <a:pt x="127000" y="1269999"/>
                </a:lnTo>
                <a:cubicBezTo>
                  <a:pt x="56860" y="1269999"/>
                  <a:pt x="0" y="1213139"/>
                  <a:pt x="0" y="1142999"/>
                </a:cubicBezTo>
                <a:lnTo>
                  <a:pt x="0" y="1270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7640" tIns="91440" rIns="91440" bIns="91440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концепции Интернета Вещей (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IoT)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 транспорте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2451" y="3939902"/>
            <a:ext cx="1219200" cy="874800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 descr="C:\Users\SkarpofelovDA\Downloads\monit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1" y="2824548"/>
            <a:ext cx="918306" cy="91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karpofelovDA\Downloads\t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92" y="2908996"/>
            <a:ext cx="659716" cy="6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karpofelovDA\Downloads\bar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22" y="3947927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karpofelovDA\Downloads\kisspng-logo-internet-of-things-computer-icons-symbol-internet-of-things-icon-5b4fe4193e2848.356409551531962393254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39" y="4064517"/>
            <a:ext cx="977221" cy="6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karpofelovDA\Downloads\358751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27" y="1690781"/>
            <a:ext cx="908545" cy="90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karpofelovDA\Downloads\informati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58" y="1787593"/>
            <a:ext cx="704106" cy="7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63939" y="2668198"/>
            <a:ext cx="4508061" cy="115212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" y="2931790"/>
            <a:ext cx="2952000" cy="1946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内容占位符 2"/>
          <p:cNvSpPr txBox="1">
            <a:spLocks/>
          </p:cNvSpPr>
          <p:nvPr/>
        </p:nvSpPr>
        <p:spPr>
          <a:xfrm>
            <a:off x="107832" y="843558"/>
            <a:ext cx="590432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866" lvl="8" indent="-67866" algn="l" fontAlgn="base">
              <a:spcBef>
                <a:spcPts val="900"/>
              </a:spcBef>
              <a:spcAft>
                <a:spcPts val="150"/>
              </a:spcAft>
              <a:buSzPct val="100000"/>
              <a:buFont typeface="Calibri" panose="020F0502020204030204" pitchFamily="34" charset="0"/>
              <a:buChar char=" "/>
            </a:pPr>
            <a:r>
              <a:rPr lang="ru-RU" altLang="zh-CN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altLang="zh-CN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altLang="zh-CN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единой </a:t>
            </a:r>
            <a:r>
              <a:rPr lang="ru-RU" altLang="zh-CN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транспортной </a:t>
            </a:r>
            <a:r>
              <a:rPr lang="ru-RU" altLang="zh-CN" sz="1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платформы требует </a:t>
            </a:r>
            <a:r>
              <a:rPr lang="ru-RU" altLang="zh-CN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</a:t>
            </a:r>
            <a:r>
              <a:rPr lang="ru-RU" altLang="zh-CN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дислокации контейнеров в ходе перевозки</a:t>
            </a:r>
            <a:r>
              <a:rPr lang="ru-RU" altLang="zh-CN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также </a:t>
            </a:r>
            <a:r>
              <a:rPr lang="ru-RU" altLang="zh-CN" sz="1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чёткого взаимодействия различных видов транспорта при их </a:t>
            </a:r>
            <a:r>
              <a:rPr lang="ru-RU" altLang="zh-CN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передаче.</a:t>
            </a:r>
            <a:endParaRPr lang="en-US" altLang="zh-CN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SkarpofelovDA\Desktop\2-z34-ad983285-6124-4e62-8119-0a3a32a81c73_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43558"/>
            <a:ext cx="2916000" cy="192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karpofelovDA\Desktop\d3d3Lm1vcnZlc3RpLnJ1L3VwbG9hZC9pYmxvY2svZTdiL21wLTA0LTE1LTAwMDcuanBnP19faWQ9MTAwOTU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68" y="2120338"/>
            <a:ext cx="2952000" cy="1963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497" y="483518"/>
            <a:ext cx="9108504" cy="837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99003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noProof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Предлагаемый на рынке продукт </a:t>
            </a:r>
            <a:r>
              <a:rPr lang="en-US" sz="1800" noProof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CIMC Hi-Tech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kumimoji="0" lang="ru-RU" sz="1800" b="0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Asto Telematics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D:\Users\ShevchenkoPIU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9582"/>
            <a:ext cx="3104059" cy="222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81183"/>
              </p:ext>
            </p:extLst>
          </p:nvPr>
        </p:nvGraphicFramePr>
        <p:xfrm>
          <a:off x="3275856" y="1059582"/>
          <a:ext cx="5760640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738"/>
                <a:gridCol w="3470902"/>
              </a:tblGrid>
              <a:tr h="2715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/>
                </a:tc>
              </a:tr>
              <a:tr h="271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Размер,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мм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230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х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х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2715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Вес, г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3299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Степень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защиты оболочки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IP67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4525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Источник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питания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Аккумуляторная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батарея 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ёмкость </a:t>
                      </a:r>
                      <a:r>
                        <a:rPr lang="en-US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0</a:t>
                      </a:r>
                      <a:r>
                        <a:rPr lang="en-US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мА-ч</a:t>
                      </a:r>
                      <a:r>
                        <a:rPr lang="en-US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со средним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сроком службы 5-7 лет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4619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Рабочий диапазон температуры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окружающей среды,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℃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0…+85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4525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Рабочий диапазон влажности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воздуха, %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5 - 95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4619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Поддерживаемые стандарты коммуникаций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WCDMA/GSM/GPRS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4619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Рабочие частоты,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МГц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850/900/1800/1900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UMTS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900/2100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(с возможностью расширения до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UMTS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800/850/1900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4525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Точность определения местоположения,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м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под открытым небом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107504" y="3363838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203848" y="3363838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3291830"/>
            <a:ext cx="3096344" cy="440431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99003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устанавливается в вентиляционной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решетке контейнера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07504" y="3512045"/>
            <a:ext cx="2118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987824" y="3512045"/>
            <a:ext cx="21183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site\画册\20144月1号联运展资料\之前版本\图片资料\总架构图集装箱\干货式集装箱监控系统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98" y="1131590"/>
            <a:ext cx="2787749" cy="14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0442" y="3132000"/>
            <a:ext cx="3157200" cy="1557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F:\安装后\QQ\408197549\Image\C2C\]7N5GM4V(3FE}XWKPOIJDNJ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320" y="3131999"/>
            <a:ext cx="2805016" cy="155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安装后\QQ\408197549\Image\C2C\0$V508H1RIS%@HG{D(3T0H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89" y="1131590"/>
            <a:ext cx="3155437" cy="14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35"/>
          <p:cNvSpPr/>
          <p:nvPr/>
        </p:nvSpPr>
        <p:spPr>
          <a:xfrm>
            <a:off x="1430318" y="2674800"/>
            <a:ext cx="2971700" cy="2269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zh-CN" sz="1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Контроль дислокации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5497" y="411510"/>
            <a:ext cx="9108504" cy="837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99003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noProof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 продукта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35"/>
          <p:cNvSpPr/>
          <p:nvPr/>
        </p:nvSpPr>
        <p:spPr>
          <a:xfrm>
            <a:off x="1430318" y="4798800"/>
            <a:ext cx="2984400" cy="2269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Анализ операций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矩形 35"/>
          <p:cNvSpPr/>
          <p:nvPr/>
        </p:nvSpPr>
        <p:spPr>
          <a:xfrm>
            <a:off x="4834066" y="2674800"/>
            <a:ext cx="3330000" cy="2269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Удаленный контроль состояния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矩形 35"/>
          <p:cNvSpPr/>
          <p:nvPr/>
        </p:nvSpPr>
        <p:spPr>
          <a:xfrm>
            <a:off x="4831200" y="4798800"/>
            <a:ext cx="3337200" cy="2269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Мониторинг рефконтейнеров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1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/>
          <p:cNvSpPr>
            <a:spLocks noChangeAspect="1"/>
          </p:cNvSpPr>
          <p:nvPr/>
        </p:nvSpPr>
        <p:spPr>
          <a:xfrm>
            <a:off x="622144" y="1443523"/>
            <a:ext cx="7910296" cy="3525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endParaRPr lang="en-US" altLang="zh-CN" b="1" dirty="0">
              <a:latin typeface="Calibri"/>
              <a:cs typeface="Calibri"/>
            </a:endParaRPr>
          </a:p>
        </p:txBody>
      </p:sp>
      <p:sp>
        <p:nvSpPr>
          <p:cNvPr id="3" name="object 9"/>
          <p:cNvSpPr txBox="1"/>
          <p:nvPr/>
        </p:nvSpPr>
        <p:spPr>
          <a:xfrm>
            <a:off x="2051720" y="3460492"/>
            <a:ext cx="2376264" cy="62670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497DBA"/>
            </a:solidFill>
          </a:ln>
        </p:spPr>
        <p:txBody>
          <a:bodyPr vert="horz" wrap="square" lIns="36000" tIns="36000" rIns="36000" bIns="36000" rtlCol="0">
            <a:spAutoFit/>
          </a:bodyPr>
          <a:lstStyle/>
          <a:p>
            <a:pPr marL="158750" marR="130810">
              <a:lnSpc>
                <a:spcPct val="100000"/>
              </a:lnSpc>
            </a:pPr>
            <a:r>
              <a:rPr lang="ru-RU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en-US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 </a:t>
            </a:r>
            <a:r>
              <a:rPr lang="ru-RU" sz="1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дислокации фиксируются на всем протяжении перевозки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497" y="411510"/>
            <a:ext cx="9108504" cy="837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99003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lvl="0"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отслеживания контейнера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088" y="957957"/>
            <a:ext cx="8850939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Роттердам (Нидерланды) &gt; Гамбург (Германия) &gt; Антверпен (Бельгия) &gt; Гавр (Франция) &gt; Картахена (Колумбия) &gt;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&gt; Панама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(Панама) &gt; Гуаякиль (Эквадор).</a:t>
            </a:r>
          </a:p>
        </p:txBody>
      </p:sp>
    </p:spTree>
    <p:extLst>
      <p:ext uri="{BB962C8B-B14F-4D97-AF65-F5344CB8AC3E}">
        <p14:creationId xmlns:p14="http://schemas.microsoft.com/office/powerpoint/2010/main" val="27769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21"/>
          <p:cNvGrpSpPr/>
          <p:nvPr/>
        </p:nvGrpSpPr>
        <p:grpSpPr>
          <a:xfrm>
            <a:off x="5577250" y="2283718"/>
            <a:ext cx="3125656" cy="2198596"/>
            <a:chOff x="309024" y="1976091"/>
            <a:chExt cx="6350005" cy="4763208"/>
          </a:xfrm>
        </p:grpSpPr>
        <p:sp>
          <p:nvSpPr>
            <p:cNvPr id="36" name="弧形 22"/>
            <p:cNvSpPr/>
            <p:nvPr/>
          </p:nvSpPr>
          <p:spPr>
            <a:xfrm rot="16200000">
              <a:off x="1374952" y="2257811"/>
              <a:ext cx="4067586" cy="4417672"/>
            </a:xfrm>
            <a:prstGeom prst="arc">
              <a:avLst>
                <a:gd name="adj1" fmla="val 14629089"/>
                <a:gd name="adj2" fmla="val 6827247"/>
              </a:avLst>
            </a:prstGeom>
            <a:noFill/>
            <a:ln w="12700" cap="flat" cmpd="sng" algn="ctr">
              <a:solidFill>
                <a:srgbClr val="A5A5A5"/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3429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pic>
          <p:nvPicPr>
            <p:cNvPr id="37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09" y="3446301"/>
              <a:ext cx="4390663" cy="3292998"/>
            </a:xfrm>
            <a:prstGeom prst="rect">
              <a:avLst/>
            </a:prstGeom>
          </p:spPr>
        </p:pic>
        <p:pic>
          <p:nvPicPr>
            <p:cNvPr id="38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466" y="1976091"/>
              <a:ext cx="1131545" cy="1131545"/>
            </a:xfrm>
            <a:prstGeom prst="rect">
              <a:avLst/>
            </a:prstGeom>
          </p:spPr>
        </p:pic>
        <p:pic>
          <p:nvPicPr>
            <p:cNvPr id="39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156" y="3007247"/>
              <a:ext cx="1278460" cy="1067256"/>
            </a:xfrm>
            <a:prstGeom prst="rect">
              <a:avLst/>
            </a:prstGeom>
          </p:spPr>
        </p:pic>
        <p:pic>
          <p:nvPicPr>
            <p:cNvPr id="40" name="图片 26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307" y="3253066"/>
              <a:ext cx="793833" cy="793833"/>
            </a:xfrm>
            <a:prstGeom prst="rect">
              <a:avLst/>
            </a:prstGeom>
          </p:spPr>
        </p:pic>
        <p:pic>
          <p:nvPicPr>
            <p:cNvPr id="41" name="图片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24" y="4451470"/>
              <a:ext cx="1923990" cy="1282660"/>
            </a:xfrm>
            <a:prstGeom prst="rect">
              <a:avLst/>
            </a:prstGeom>
          </p:spPr>
        </p:pic>
        <p:pic>
          <p:nvPicPr>
            <p:cNvPr id="42" name="图片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250" y="4603126"/>
              <a:ext cx="2103779" cy="1231480"/>
            </a:xfrm>
            <a:prstGeom prst="rect">
              <a:avLst/>
            </a:prstGeom>
          </p:spPr>
        </p:pic>
      </p:grpSp>
      <p:pic>
        <p:nvPicPr>
          <p:cNvPr id="43" name="图片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8736" y="1173573"/>
            <a:ext cx="764654" cy="715867"/>
          </a:xfrm>
          <a:prstGeom prst="rect">
            <a:avLst/>
          </a:prstGeom>
        </p:spPr>
      </p:pic>
      <p:sp>
        <p:nvSpPr>
          <p:cNvPr id="44" name="矩形 30"/>
          <p:cNvSpPr/>
          <p:nvPr/>
        </p:nvSpPr>
        <p:spPr>
          <a:xfrm>
            <a:off x="54000" y="2400583"/>
            <a:ext cx="4024797" cy="233140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Полночастотная коммуникация</a:t>
            </a: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Мобильные сети </a:t>
            </a:r>
            <a:r>
              <a:rPr lang="ru-RU" altLang="zh-C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altLang="zh-CN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спутниковая связь </a:t>
            </a:r>
            <a:r>
              <a:rPr lang="ru-RU" altLang="zh-C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altLang="zh-CN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вещей и </a:t>
            </a:r>
            <a:r>
              <a:rPr lang="ru-RU" altLang="zh-C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т.д. </a:t>
            </a: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(опционально и с возможностью автоматического переключения).</a:t>
            </a: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1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данных по низким тарифам</a:t>
            </a:r>
            <a:endParaRPr lang="ru-RU" altLang="zh-CN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</a:t>
            </a:r>
            <a:r>
              <a:rPr lang="en-US" altLang="zh-CN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ru-RU" altLang="zh-CN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-карта</a:t>
            </a:r>
            <a:r>
              <a:rPr lang="ru-RU" altLang="zh-C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zh-CN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роумингом в более чем </a:t>
            </a:r>
            <a:r>
              <a:rPr lang="ru-RU" altLang="zh-CN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стран </a:t>
            </a:r>
            <a:r>
              <a:rPr lang="ru-RU" altLang="zh-CN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мира.</a:t>
            </a: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Глобальное покрытие (опционально)</a:t>
            </a:r>
            <a:r>
              <a:rPr lang="en-US" altLang="zh-CN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zh-CN" sz="16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Глобальная коммуникационная сеть благодаря </a:t>
            </a:r>
          </a:p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поддержке технологий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GPS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ГЛОНАСС. </a:t>
            </a:r>
            <a:endParaRPr lang="en-US" altLang="zh-CN" sz="1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5606"/>
            <a:ext cx="1356686" cy="915056"/>
          </a:xfrm>
          <a:prstGeom prst="rect">
            <a:avLst/>
          </a:prstGeom>
        </p:spPr>
      </p:pic>
      <p:sp>
        <p:nvSpPr>
          <p:cNvPr id="47" name="圆角矩形 33"/>
          <p:cNvSpPr/>
          <p:nvPr/>
        </p:nvSpPr>
        <p:spPr>
          <a:xfrm>
            <a:off x="179512" y="1131591"/>
            <a:ext cx="5693140" cy="1246923"/>
          </a:xfrm>
          <a:prstGeom prst="roundRect">
            <a:avLst>
              <a:gd name="adj" fmla="val 6563"/>
            </a:avLst>
          </a:prstGeom>
          <a:noFill/>
          <a:ln w="15875" cap="flat" cmpd="sng" algn="ctr">
            <a:solidFill>
              <a:schemeClr val="tx2">
                <a:lumMod val="75000"/>
              </a:schemeClr>
            </a:solidFill>
            <a:prstDash val="dash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3429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8" name="矩形 34"/>
          <p:cNvSpPr/>
          <p:nvPr/>
        </p:nvSpPr>
        <p:spPr>
          <a:xfrm>
            <a:off x="1772889" y="1131590"/>
            <a:ext cx="4023248" cy="119263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3429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Спутниковый модем </a:t>
            </a:r>
          </a:p>
          <a:p>
            <a:pPr marL="0" marR="0" lvl="0" indent="0" defTabSz="3429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Спутниковый модем OG2 - надежный, экономически эффективный спутниковый модем с  поддержкой GPS и ГЛОНАСС, который может быть легко интегрирован в широкий круг беспроводных приложений M2M. Совместим с сетью спутников OG1 и OG2 компании </a:t>
            </a:r>
            <a:r>
              <a:rPr kumimoji="0" lang="ru-RU" altLang="zh-CN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Orbcomm</a:t>
            </a:r>
            <a:r>
              <a:rPr kumimoji="0" lang="ru-RU" altLang="zh-CN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zh-CN" sz="11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35497" y="483518"/>
            <a:ext cx="9108504" cy="837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99003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noProof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Коммуникационный канал продукта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图片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997" y="3887039"/>
            <a:ext cx="2436091" cy="171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5497" y="510473"/>
            <a:ext cx="9108504" cy="837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99003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noProof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Препятствия использованию устройств слежения на территории России                      и других стран ЕАЭС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307" y="1275606"/>
            <a:ext cx="8850939" cy="13215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 wrap="square" tIns="180000" bIns="180000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в законодательной базе России </a:t>
            </a:r>
          </a:p>
          <a:p>
            <a:pPr lvl="0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ЕАЭС четких регулирующих норм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 устройств данного класса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000" y="2741210"/>
            <a:ext cx="8850939" cy="132158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tIns="180000" bIns="180000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 признания устройств данного класса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«шпионскими» со стороны контролирующих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органов исходя из текущей судебной практики </a:t>
            </a:r>
          </a:p>
        </p:txBody>
      </p:sp>
      <p:pic>
        <p:nvPicPr>
          <p:cNvPr id="1026" name="Picture 2" descr="N:\Презентации\Материалы для презентаций\Иконки\Фигуры людей\s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442" y="2957194"/>
            <a:ext cx="1008152" cy="10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Презентации\Материалы для презентаций\Иконки\Разное\hamm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66" y="288522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Презентации\Материалы для презентаций\Иконки\Фигуры людей\people 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57194"/>
            <a:ext cx="1008152" cy="10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6372240" y="3677314"/>
            <a:ext cx="138520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N:\Презентации\Материалы для презентаций\Иконки\Разное\book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73926"/>
            <a:ext cx="1124948" cy="11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:\Презентации\Материалы для презентаций\Иконки\Разное\boo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506" y="1601167"/>
            <a:ext cx="897707" cy="8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930213" y="1367390"/>
            <a:ext cx="34464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03" y="4299942"/>
            <a:ext cx="278247" cy="321153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530651" y="4227934"/>
            <a:ext cx="4833438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990033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того стоит рассмотреть возможность создания отечественного производства устройств данного класса.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5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441</Words>
  <Application>Microsoft Office PowerPoint</Application>
  <PresentationFormat>Экран (16:9)</PresentationFormat>
  <Paragraphs>69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admin</cp:lastModifiedBy>
  <cp:revision>44</cp:revision>
  <dcterms:created xsi:type="dcterms:W3CDTF">2017-11-14T14:47:14Z</dcterms:created>
  <dcterms:modified xsi:type="dcterms:W3CDTF">2018-11-15T15:01:41Z</dcterms:modified>
</cp:coreProperties>
</file>