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61" r:id="rId4"/>
    <p:sldId id="262" r:id="rId5"/>
    <p:sldId id="263" r:id="rId6"/>
    <p:sldId id="269" r:id="rId7"/>
    <p:sldId id="270" r:id="rId8"/>
    <p:sldId id="271" r:id="rId9"/>
    <p:sldId id="272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E6D"/>
    <a:srgbClr val="0E2A4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738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36CFA-FF0B-4E10-9802-B04D1514A8D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B0251-6E00-436F-BEA8-C68000CC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3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8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1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6D70F16-0318-BF4C-9DC8-46448971CCF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9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35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1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6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2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1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7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3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0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6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1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623" y="1275606"/>
            <a:ext cx="7269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КОРАБЛЕВ</a:t>
            </a:r>
          </a:p>
          <a:p>
            <a:pPr algn="ctr"/>
            <a:r>
              <a:rPr lang="ru-RU" sz="4800" b="1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МИХАИЛ ЕВГЕНЬЕВИЧ</a:t>
            </a:r>
            <a:endParaRPr lang="ru-RU" sz="4800" dirty="0">
              <a:solidFill>
                <a:srgbClr val="1D5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435" y="3219822"/>
            <a:ext cx="85983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технологий </a:t>
            </a:r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«ГЛОНАСС» </a:t>
            </a:r>
            <a:endParaRPr lang="en-US" sz="3200" dirty="0" smtClean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смежных отраслях</a:t>
            </a:r>
            <a:endParaRPr lang="ru-RU" sz="3200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5232" r="10020" b="7004"/>
          <a:stretch/>
        </p:blipFill>
        <p:spPr>
          <a:xfrm>
            <a:off x="6948264" y="1123202"/>
            <a:ext cx="1296144" cy="1434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987574"/>
            <a:ext cx="81827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Система экстренного реагирования для водного транспорта</a:t>
            </a:r>
          </a:p>
          <a:p>
            <a:endParaRPr lang="ru-RU" dirty="0" smtClean="0"/>
          </a:p>
          <a:p>
            <a:r>
              <a:rPr lang="ru-RU" dirty="0" smtClean="0"/>
              <a:t>Системы активной и пассивной помощи водителю</a:t>
            </a:r>
          </a:p>
          <a:p>
            <a:endParaRPr lang="ru-RU" dirty="0" smtClean="0"/>
          </a:p>
          <a:p>
            <a:r>
              <a:rPr lang="ru-RU" dirty="0" smtClean="0"/>
              <a:t>Доверенная связь</a:t>
            </a:r>
          </a:p>
          <a:p>
            <a:endParaRPr lang="ru-RU" dirty="0" smtClean="0"/>
          </a:p>
          <a:p>
            <a:r>
              <a:rPr lang="ru-RU" dirty="0" smtClean="0"/>
              <a:t>Система помощи в местах массового скопления людей</a:t>
            </a:r>
          </a:p>
          <a:p>
            <a:endParaRPr lang="ru-RU" dirty="0"/>
          </a:p>
          <a:p>
            <a:r>
              <a:rPr lang="ru-RU" dirty="0" smtClean="0"/>
              <a:t>				 Развлекательные системы</a:t>
            </a:r>
          </a:p>
          <a:p>
            <a:endParaRPr lang="ru-RU" dirty="0"/>
          </a:p>
          <a:p>
            <a:r>
              <a:rPr lang="ru-RU" dirty="0" smtClean="0"/>
              <a:t>				 Контроль ПДД, включая среднюю скорость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1115616" y="3219822"/>
            <a:ext cx="1904099" cy="13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1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5232" r="10020" b="7004"/>
          <a:stretch/>
        </p:blipFill>
        <p:spPr>
          <a:xfrm>
            <a:off x="5436096" y="987574"/>
            <a:ext cx="3567462" cy="3946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2556980"/>
            <a:ext cx="4567238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pPr>
            <a:r>
              <a:rPr lang="ru-RU" sz="1350" dirty="0">
                <a:latin typeface="PF BeauSans Pro Bbook" panose="02000503030000020004" pitchFamily="2" charset="0"/>
              </a:rPr>
              <a:t>1.  </a:t>
            </a:r>
            <a:r>
              <a:rPr lang="ru-RU" sz="1350" dirty="0">
                <a:latin typeface="PF BeauSans Pro Bbook" panose="02000503030000020004" pitchFamily="2" charset="0"/>
              </a:rPr>
              <a:t>Построение безопасных доверенных сетей сотовой связи на базе отечественного </a:t>
            </a:r>
            <a:r>
              <a:rPr lang="ru-RU" sz="1350" dirty="0" smtClean="0">
                <a:latin typeface="PF BeauSans Pro Bbook" panose="02000503030000020004" pitchFamily="2" charset="0"/>
              </a:rPr>
              <a:t>оборудования</a:t>
            </a:r>
            <a:endParaRPr lang="ru-RU" sz="1350" dirty="0">
              <a:latin typeface="PF BeauSans Pro Bbook" panose="02000503030000020004" pitchFamily="2" charset="0"/>
            </a:endParaRPr>
          </a:p>
          <a:p>
            <a:pPr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pPr>
            <a:r>
              <a:rPr lang="ru-RU" sz="1350" dirty="0">
                <a:latin typeface="PF BeauSans Pro Bbook" panose="02000503030000020004" pitchFamily="2" charset="0"/>
              </a:rPr>
              <a:t>2. </a:t>
            </a:r>
            <a:r>
              <a:rPr lang="ru-RU" sz="1350" dirty="0">
                <a:latin typeface="PF BeauSans Pro Bbook" panose="02000503030000020004" pitchFamily="2" charset="0"/>
              </a:rPr>
              <a:t>Обеспечение контроля связи в государственных зданий с участием технологии государственного </a:t>
            </a:r>
            <a:r>
              <a:rPr lang="en-US" sz="1350" dirty="0" smtClean="0">
                <a:latin typeface="PF BeauSans Pro Bbook" panose="02000503030000020004" pitchFamily="2" charset="0"/>
              </a:rPr>
              <a:t>MVNO </a:t>
            </a:r>
            <a:r>
              <a:rPr lang="ru-RU" sz="1350" dirty="0" smtClean="0">
                <a:latin typeface="PF BeauSans Pro Bbook" panose="02000503030000020004" pitchFamily="2" charset="0"/>
              </a:rPr>
              <a:t>АО </a:t>
            </a:r>
            <a:r>
              <a:rPr lang="ru-RU" sz="1350" dirty="0">
                <a:latin typeface="PF BeauSans Pro Bbook" panose="02000503030000020004" pitchFamily="2" charset="0"/>
              </a:rPr>
              <a:t>ГЛОНАСС</a:t>
            </a:r>
          </a:p>
          <a:p>
            <a:pPr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pPr>
            <a:endParaRPr lang="ru-RU" sz="1350" dirty="0">
              <a:latin typeface="PF BeauSans Pro Bbook" panose="02000503030000020004" pitchFamily="2" charset="0"/>
            </a:endParaRPr>
          </a:p>
          <a:p>
            <a:pPr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pPr>
            <a:endParaRPr lang="ru-RU" sz="1350" dirty="0">
              <a:latin typeface="PF BeauSans Pro Bbook" panose="02000503030000020004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0242" y="2122443"/>
            <a:ext cx="139333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b="1"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pPr>
            <a:r>
              <a:rPr lang="ru-RU" sz="2100" dirty="0">
                <a:solidFill>
                  <a:srgbClr val="436779"/>
                </a:solidFill>
                <a:latin typeface="PF BeauSans Pro Bbook" panose="02000503030000020004" pitchFamily="2" charset="0"/>
              </a:rPr>
              <a:t>РЕШЕНИЕ: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0242" y="1356778"/>
            <a:ext cx="4567238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pPr>
            <a:r>
              <a:rPr lang="ru-RU" sz="1350" dirty="0">
                <a:latin typeface="PF BeauSans Pro Bbook" panose="02000503030000020004" pitchFamily="2" charset="0"/>
              </a:rPr>
              <a:t>Сети сотовой связи построены на </a:t>
            </a:r>
            <a:r>
              <a:rPr lang="ru-RU" sz="1350" dirty="0" err="1">
                <a:latin typeface="PF BeauSans Pro Bbook" panose="02000503030000020004" pitchFamily="2" charset="0"/>
              </a:rPr>
              <a:t>недоверенном</a:t>
            </a:r>
            <a:r>
              <a:rPr lang="ru-RU" sz="1350" dirty="0">
                <a:latin typeface="PF BeauSans Pro Bbook" panose="02000503030000020004" pitchFamily="2" charset="0"/>
              </a:rPr>
              <a:t> оборудовании иностранных поставщиков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673863"/>
            <a:ext cx="195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Доверенная связь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18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67" y="702569"/>
            <a:ext cx="9134478" cy="424467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8439" y="2417383"/>
            <a:ext cx="9134475" cy="276997"/>
          </a:xfrm>
          <a:prstGeom prst="rect">
            <a:avLst/>
          </a:prstGeom>
          <a:solidFill>
            <a:srgbClr val="FFFFFF">
              <a:alpha val="8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/>
            <a:endParaRPr lang="ru-RU" sz="135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147100" y="99059"/>
            <a:ext cx="7202093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400">
                <a:solidFill>
                  <a:srgbClr val="F8F2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F BeauSans Pro"/>
                <a:ea typeface="PF BeauSans Pro"/>
                <a:cs typeface="PF BeauSans Pro"/>
                <a:sym typeface="PF BeauSans Pro"/>
              </a:defRPr>
            </a:lvl1pPr>
          </a:lstStyle>
          <a:p>
            <a:endParaRPr lang="ru-RU" sz="1800" dirty="0"/>
          </a:p>
        </p:txBody>
      </p:sp>
      <p:pic>
        <p:nvPicPr>
          <p:cNvPr id="6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" y="1862779"/>
            <a:ext cx="3220446" cy="1592295"/>
          </a:xfrm>
          <a:prstGeom prst="rect">
            <a:avLst/>
          </a:prstGeom>
        </p:spPr>
      </p:pic>
      <p:pic>
        <p:nvPicPr>
          <p:cNvPr id="71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67" y="1139197"/>
            <a:ext cx="418690" cy="425038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3128772" y="2239910"/>
            <a:ext cx="12955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chemeClr val="accent5">
                    <a:lumMod val="75000"/>
                  </a:schemeClr>
                </a:solidFill>
                <a:latin typeface="PF BeauSans Pro" panose="02000500000000020004" pitchFamily="2" charset="0"/>
              </a:rPr>
              <a:t>MVNO ГЛОНАСС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5546384" y="3481566"/>
            <a:ext cx="3605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latin typeface="PF BeauSans Pro" panose="02000500000000020004" pitchFamily="2" charset="0"/>
              </a:rPr>
              <a:t>Повышение надежности связи </a:t>
            </a:r>
            <a:br>
              <a:rPr lang="ru-RU" sz="1200" dirty="0">
                <a:latin typeface="PF BeauSans Pro" panose="02000500000000020004" pitchFamily="2" charset="0"/>
              </a:rPr>
            </a:br>
            <a:r>
              <a:rPr lang="ru-RU" sz="1200" dirty="0">
                <a:latin typeface="PF BeauSans Pro" panose="02000500000000020004" pitchFamily="2" charset="0"/>
              </a:rPr>
              <a:t>и зон покрытия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latin typeface="PF BeauSans Pro" panose="02000500000000020004" pitchFamily="2" charset="0"/>
              </a:rPr>
              <a:t>Закрытая связь на объектах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latin typeface="PF BeauSans Pro" panose="02000500000000020004" pitchFamily="2" charset="0"/>
              </a:rPr>
              <a:t>Интеллектуальное подавление связи </a:t>
            </a:r>
            <a:br>
              <a:rPr lang="ru-RU" sz="1200" dirty="0">
                <a:latin typeface="PF BeauSans Pro" panose="02000500000000020004" pitchFamily="2" charset="0"/>
              </a:rPr>
            </a:br>
            <a:r>
              <a:rPr lang="ru-RU" sz="1200" dirty="0">
                <a:latin typeface="PF BeauSans Pro" panose="02000500000000020004" pitchFamily="2" charset="0"/>
              </a:rPr>
              <a:t>в режимных зонах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latin typeface="PF BeauSans Pro" panose="02000500000000020004" pitchFamily="2" charset="0"/>
              </a:rPr>
              <a:t>Контроль несанкционированного проноса телефонов на территорию гос</a:t>
            </a:r>
            <a:r>
              <a:rPr lang="ru-RU" sz="1200" dirty="0" smtClean="0">
                <a:latin typeface="PF BeauSans Pro" panose="02000500000000020004" pitchFamily="2" charset="0"/>
              </a:rPr>
              <a:t>.</a:t>
            </a:r>
            <a:r>
              <a:rPr lang="en-US" sz="1200" dirty="0" smtClean="0">
                <a:latin typeface="PF BeauSans Pro" panose="02000500000000020004" pitchFamily="2" charset="0"/>
              </a:rPr>
              <a:t> </a:t>
            </a:r>
            <a:r>
              <a:rPr lang="ru-RU" sz="1200" dirty="0" smtClean="0">
                <a:latin typeface="PF BeauSans Pro" panose="02000500000000020004" pitchFamily="2" charset="0"/>
              </a:rPr>
              <a:t>зданий</a:t>
            </a:r>
            <a:endParaRPr lang="ru-RU" sz="1200" dirty="0">
              <a:latin typeface="PF BeauSans Pro" panose="02000500000000020004" pitchFamily="2" charset="0"/>
            </a:endParaRPr>
          </a:p>
          <a:p>
            <a:endParaRPr lang="ru-RU" sz="1200" dirty="0">
              <a:latin typeface="PF BeauSans Pro" panose="02000500000000020004" pitchFamily="2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-322901" y="3190351"/>
            <a:ext cx="386012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75000"/>
                  </a:schemeClr>
                </a:solidFill>
              </a:rPr>
              <a:t>Территория режимного объекта</a:t>
            </a:r>
          </a:p>
        </p:txBody>
      </p:sp>
      <p:pic>
        <p:nvPicPr>
          <p:cNvPr id="88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8406" y="2771920"/>
            <a:ext cx="127121" cy="260399"/>
          </a:xfrm>
          <a:prstGeom prst="rect">
            <a:avLst/>
          </a:prstGeom>
        </p:spPr>
      </p:pic>
      <p:pic>
        <p:nvPicPr>
          <p:cNvPr id="89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792" y="2773210"/>
            <a:ext cx="127121" cy="260399"/>
          </a:xfrm>
          <a:prstGeom prst="rect">
            <a:avLst/>
          </a:prstGeom>
        </p:spPr>
      </p:pic>
      <p:pic>
        <p:nvPicPr>
          <p:cNvPr id="90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413" y="2772104"/>
            <a:ext cx="127121" cy="260399"/>
          </a:xfrm>
          <a:prstGeom prst="rect">
            <a:avLst/>
          </a:prstGeom>
        </p:spPr>
      </p:pic>
      <p:cxnSp>
        <p:nvCxnSpPr>
          <p:cNvPr id="92" name="Прямая со стрелкой 91"/>
          <p:cNvCxnSpPr/>
          <p:nvPr/>
        </p:nvCxnSpPr>
        <p:spPr>
          <a:xfrm flipH="1">
            <a:off x="2244355" y="2529576"/>
            <a:ext cx="8" cy="21902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image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0630" y="2228119"/>
            <a:ext cx="545537" cy="170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11" y="2222953"/>
            <a:ext cx="447680" cy="252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Рисунок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29" y="2144488"/>
            <a:ext cx="403979" cy="350480"/>
          </a:xfrm>
          <a:prstGeom prst="rect">
            <a:avLst/>
          </a:prstGeom>
        </p:spPr>
      </p:pic>
      <p:cxnSp>
        <p:nvCxnSpPr>
          <p:cNvPr id="123" name="Прямая соединительная линия 122"/>
          <p:cNvCxnSpPr/>
          <p:nvPr/>
        </p:nvCxnSpPr>
        <p:spPr>
          <a:xfrm flipV="1">
            <a:off x="2925400" y="1329421"/>
            <a:ext cx="937001" cy="105006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 flipV="1">
            <a:off x="3862401" y="1329421"/>
            <a:ext cx="674968" cy="89353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1701966" y="2529576"/>
            <a:ext cx="8" cy="21902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169038" y="2529576"/>
            <a:ext cx="8" cy="21902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3862401" y="1329421"/>
            <a:ext cx="674967" cy="141918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3862401" y="1329421"/>
            <a:ext cx="674967" cy="18776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9" y="3077004"/>
            <a:ext cx="897590" cy="388090"/>
          </a:xfrm>
          <a:prstGeom prst="rect">
            <a:avLst/>
          </a:prstGeom>
        </p:spPr>
      </p:pic>
      <p:pic>
        <p:nvPicPr>
          <p:cNvPr id="35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9" y="2535792"/>
            <a:ext cx="897590" cy="388090"/>
          </a:xfrm>
          <a:prstGeom prst="rect">
            <a:avLst/>
          </a:prstGeom>
        </p:spPr>
      </p:pic>
      <p:pic>
        <p:nvPicPr>
          <p:cNvPr id="36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9" y="1990830"/>
            <a:ext cx="897590" cy="38809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669210" y="3132087"/>
            <a:ext cx="6158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chemeClr val="accent5">
                    <a:lumMod val="75000"/>
                  </a:schemeClr>
                </a:solidFill>
              </a:rPr>
              <a:t>БС МТС</a:t>
            </a:r>
            <a:endParaRPr lang="ru-RU" sz="105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649711" y="2619626"/>
            <a:ext cx="7088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accent5">
                    <a:lumMod val="75000"/>
                  </a:schemeClr>
                </a:solidFill>
              </a:rPr>
              <a:t>БС Билайн</a:t>
            </a:r>
            <a:endParaRPr lang="ru-RU" sz="9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642015" y="2081594"/>
            <a:ext cx="718466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88" b="1" dirty="0">
                <a:solidFill>
                  <a:schemeClr val="accent5">
                    <a:lumMod val="75000"/>
                  </a:schemeClr>
                </a:solidFill>
              </a:rPr>
              <a:t>БС Мегафон</a:t>
            </a:r>
            <a:endParaRPr lang="ru-RU" sz="788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48910" y="1480654"/>
            <a:ext cx="3478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ru-RU" sz="1200" dirty="0">
                <a:latin typeface="PF BeauSans Pro" panose="02000500000000020004" pitchFamily="2" charset="0"/>
              </a:rPr>
              <a:t>Виртуальный оператор </a:t>
            </a:r>
            <a:br>
              <a:rPr lang="ru-RU" sz="1200" dirty="0">
                <a:latin typeface="PF BeauSans Pro" panose="02000500000000020004" pitchFamily="2" charset="0"/>
              </a:rPr>
            </a:br>
            <a:r>
              <a:rPr lang="ru-RU" sz="1200" dirty="0" smtClean="0">
                <a:latin typeface="PF BeauSans Pro" panose="02000500000000020004" pitchFamily="2" charset="0"/>
              </a:rPr>
              <a:t>связи </a:t>
            </a:r>
            <a:endParaRPr lang="en-US" sz="1200" dirty="0" smtClean="0">
              <a:latin typeface="PF BeauSans Pro" panose="02000500000000020004" pitchFamily="2" charset="0"/>
            </a:endParaRPr>
          </a:p>
          <a:p>
            <a:pPr marL="214313" indent="-214313">
              <a:buFont typeface="Arial"/>
              <a:buChar char="•"/>
            </a:pPr>
            <a:r>
              <a:rPr lang="ru-RU" sz="1200" dirty="0" smtClean="0">
                <a:latin typeface="PF BeauSans Pro" panose="02000500000000020004" pitchFamily="2" charset="0"/>
              </a:rPr>
              <a:t>Отечественные </a:t>
            </a:r>
            <a:r>
              <a:rPr lang="ru-RU" sz="1200" dirty="0">
                <a:latin typeface="PF BeauSans Pro" panose="02000500000000020004" pitchFamily="2" charset="0"/>
              </a:rPr>
              <a:t>базовые станции </a:t>
            </a:r>
            <a:br>
              <a:rPr lang="ru-RU" sz="1200" dirty="0">
                <a:latin typeface="PF BeauSans Pro" panose="02000500000000020004" pitchFamily="2" charset="0"/>
              </a:rPr>
            </a:br>
            <a:r>
              <a:rPr lang="ru-RU" sz="1200" dirty="0">
                <a:latin typeface="PF BeauSans Pro" panose="02000500000000020004" pitchFamily="2" charset="0"/>
              </a:rPr>
              <a:t>сотовой связи на выделенных объектах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latin typeface="PF BeauSans Pro" panose="02000500000000020004" pitchFamily="2" charset="0"/>
              </a:rPr>
              <a:t>Мобильные устройства под управлением</a:t>
            </a:r>
            <a:br>
              <a:rPr lang="ru-RU" sz="1200" dirty="0">
                <a:latin typeface="PF BeauSans Pro" panose="02000500000000020004" pitchFamily="2" charset="0"/>
              </a:rPr>
            </a:br>
            <a:r>
              <a:rPr lang="ru-RU" sz="1200" dirty="0">
                <a:latin typeface="PF BeauSans Pro" panose="02000500000000020004" pitchFamily="2" charset="0"/>
              </a:rPr>
              <a:t>отечественной сертифицированной 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46384" y="818808"/>
            <a:ext cx="3618392" cy="502088"/>
          </a:xfrm>
          <a:prstGeom prst="rect">
            <a:avLst/>
          </a:prstGeom>
          <a:solidFill>
            <a:srgbClr val="5989A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/>
            <a:endParaRPr lang="ru-RU" sz="135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10257" y="820963"/>
            <a:ext cx="3416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" panose="02000500000000020004" pitchFamily="2" charset="0"/>
              </a:rPr>
              <a:t>СОЗДАНИЕ ЗАЩИЩЕННЫХ СЕТЕЙ </a:t>
            </a:r>
          </a:p>
          <a:p>
            <a:r>
              <a:rPr lang="ru-RU" sz="13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" panose="02000500000000020004" pitchFamily="2" charset="0"/>
              </a:rPr>
              <a:t>СОТОВОЙ СВЯЗИ </a:t>
            </a:r>
            <a:endParaRPr lang="ru-RU" sz="13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BeauSans Pro" panose="02000500000000020004" pitchFamily="2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38510" y="3051853"/>
            <a:ext cx="3607110" cy="276997"/>
          </a:xfrm>
          <a:prstGeom prst="rect">
            <a:avLst/>
          </a:prstGeom>
          <a:solidFill>
            <a:srgbClr val="5989A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/>
            <a:endParaRPr lang="ru-RU" sz="135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610257" y="3035304"/>
            <a:ext cx="136608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" panose="02000500000000020004" pitchFamily="2" charset="0"/>
              </a:rPr>
              <a:t>НАЗНАЧЕНИЕ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5860" y="702569"/>
            <a:ext cx="195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Доверенная связь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00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Изображение 3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6449" y="1935257"/>
            <a:ext cx="1292789" cy="377279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381" y="1026628"/>
            <a:ext cx="6593949" cy="4395966"/>
          </a:xfrm>
          <a:prstGeom prst="rect">
            <a:avLst/>
          </a:prstGeom>
        </p:spPr>
      </p:pic>
      <p:pic>
        <p:nvPicPr>
          <p:cNvPr id="83" name="Изображение 8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03068" flipH="1">
            <a:off x="2044202" y="2609265"/>
            <a:ext cx="2412715" cy="3405679"/>
          </a:xfrm>
          <a:prstGeom prst="rect">
            <a:avLst/>
          </a:prstGeom>
        </p:spPr>
      </p:pic>
      <p:sp>
        <p:nvSpPr>
          <p:cNvPr id="86" name="Овал 85"/>
          <p:cNvSpPr/>
          <p:nvPr/>
        </p:nvSpPr>
        <p:spPr>
          <a:xfrm>
            <a:off x="5217511" y="2984840"/>
            <a:ext cx="239771" cy="23977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49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H="1">
            <a:off x="2312171" y="3102316"/>
            <a:ext cx="2796390" cy="2410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07" y="2649272"/>
            <a:ext cx="2428705" cy="2499859"/>
          </a:xfrm>
          <a:prstGeom prst="rect">
            <a:avLst/>
          </a:prstGeom>
          <a:effectLst/>
        </p:spPr>
      </p:pic>
      <p:pic>
        <p:nvPicPr>
          <p:cNvPr id="148" name="Изображение 14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6048613" y="-785740"/>
            <a:ext cx="1292789" cy="2775498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6641600" y="3078846"/>
            <a:ext cx="104047" cy="307903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40843" y="3381311"/>
            <a:ext cx="800016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Изображение 36"/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87" y="2958953"/>
            <a:ext cx="271230" cy="271230"/>
          </a:xfrm>
          <a:prstGeom prst="rect">
            <a:avLst/>
          </a:prstGeom>
        </p:spPr>
      </p:pic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03" y="2863594"/>
            <a:ext cx="402809" cy="402809"/>
          </a:xfrm>
          <a:prstGeom prst="rect">
            <a:avLst/>
          </a:prstGeom>
        </p:spPr>
      </p:pic>
      <p:pic>
        <p:nvPicPr>
          <p:cNvPr id="40" name="Изображение 39"/>
          <p:cNvPicPr>
            <a:picLocks noChangeAspect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93" y="2965237"/>
            <a:ext cx="254684" cy="254684"/>
          </a:xfrm>
          <a:prstGeom prst="rect">
            <a:avLst/>
          </a:prstGeom>
        </p:spPr>
      </p:pic>
      <p:pic>
        <p:nvPicPr>
          <p:cNvPr id="41" name="Изображение 4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89" y="2863594"/>
            <a:ext cx="402809" cy="402809"/>
          </a:xfrm>
          <a:prstGeom prst="rect">
            <a:avLst/>
          </a:prstGeom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5475933" y="3035502"/>
            <a:ext cx="1027972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581801" y="1120714"/>
            <a:ext cx="3050759" cy="1779157"/>
          </a:xfrm>
          <a:prstGeom prst="roundRect">
            <a:avLst>
              <a:gd name="adj" fmla="val 12019"/>
            </a:avLst>
          </a:prstGeom>
          <a:solidFill>
            <a:schemeClr val="tx1">
              <a:alpha val="80000"/>
            </a:schemeClr>
          </a:solidFill>
          <a:ln>
            <a:solidFill>
              <a:schemeClr val="bg1"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49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5782003" y="1166139"/>
            <a:ext cx="2254163" cy="405538"/>
          </a:xfrm>
          <a:prstGeom prst="rect">
            <a:avLst/>
          </a:prstGeom>
        </p:spPr>
        <p:txBody>
          <a:bodyPr vert="horz" lIns="68509" tIns="34254" rIns="68509" bIns="3425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350" b="1" dirty="0">
                <a:solidFill>
                  <a:schemeClr val="bg1"/>
                </a:solidFill>
                <a:latin typeface="PF BeauSans Pro" panose="02000500000000020004" pitchFamily="2" charset="0"/>
                <a:ea typeface="Raleway SemiBold" charset="0"/>
                <a:cs typeface="Raleway SemiBold" charset="0"/>
              </a:rPr>
              <a:t>Различные политики</a:t>
            </a:r>
          </a:p>
          <a:p>
            <a:pPr algn="l">
              <a:lnSpc>
                <a:spcPct val="80000"/>
              </a:lnSpc>
            </a:pPr>
            <a:r>
              <a:rPr lang="ru-RU" sz="1350" b="1" dirty="0">
                <a:solidFill>
                  <a:schemeClr val="bg1"/>
                </a:solidFill>
                <a:latin typeface="PF BeauSans Pro" panose="02000500000000020004" pitchFamily="2" charset="0"/>
                <a:ea typeface="Raleway SemiBold" charset="0"/>
                <a:cs typeface="Raleway SemiBold" charset="0"/>
              </a:rPr>
              <a:t>для разных комнат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782002" y="1466818"/>
            <a:ext cx="2710841" cy="1327964"/>
          </a:xfrm>
          <a:prstGeom prst="rect">
            <a:avLst/>
          </a:prstGeom>
        </p:spPr>
        <p:txBody>
          <a:bodyPr vert="horz" lIns="68509" tIns="34254" rIns="68509" bIns="3425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350" dirty="0">
                <a:solidFill>
                  <a:schemeClr val="bg1"/>
                </a:solidFill>
                <a:latin typeface="PF BeauSans Pro" panose="02000500000000020004" pitchFamily="2" charset="0"/>
                <a:ea typeface="Raleway" charset="0"/>
                <a:cs typeface="Raleway" charset="0"/>
              </a:rPr>
              <a:t>Защищенный оператор по настройкам офицера безопасности может отключать связь у пользователей мобильных устройств из белых списков в разных комнатах и на разных этажах</a:t>
            </a:r>
          </a:p>
        </p:txBody>
      </p:sp>
      <p:sp>
        <p:nvSpPr>
          <p:cNvPr id="46" name="Овал 45"/>
          <p:cNvSpPr/>
          <p:nvPr/>
        </p:nvSpPr>
        <p:spPr>
          <a:xfrm>
            <a:off x="8170612" y="897825"/>
            <a:ext cx="824088" cy="82408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49"/>
          </a:p>
        </p:txBody>
      </p:sp>
      <p:pic>
        <p:nvPicPr>
          <p:cNvPr id="47" name="image3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3060" y="1228335"/>
            <a:ext cx="669973" cy="20969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Box 22"/>
          <p:cNvSpPr txBox="1"/>
          <p:nvPr/>
        </p:nvSpPr>
        <p:spPr>
          <a:xfrm>
            <a:off x="125860" y="702569"/>
            <a:ext cx="195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Доверенная связь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15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860" y="702569"/>
            <a:ext cx="474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Помощь в местах массового скопления людей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9951" y="1461673"/>
            <a:ext cx="5281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Нет масштабных эффективных методов определения места нахождения пострадавших в ЧС. </a:t>
            </a:r>
            <a:r>
              <a:rPr lang="ru-RU" sz="1350" dirty="0" smtClean="0"/>
              <a:t> Людям</a:t>
            </a:r>
            <a:r>
              <a:rPr lang="ru-RU" sz="1350" dirty="0"/>
              <a:t>, попавшим в беду, приходится самостоятельно искать пути эвакуации, зачастую «вслепую».</a:t>
            </a:r>
          </a:p>
          <a:p>
            <a:endParaRPr lang="ru-RU" sz="1350" dirty="0"/>
          </a:p>
          <a:p>
            <a:r>
              <a:rPr lang="ru-RU" sz="1350" dirty="0"/>
              <a:t>Спасатели используют не всегда эффективные визуальный, акустический мониторинг и опрос очевидцев для спасения пострадавших (затруднено из-за повреждений конструкций, пожаров, задымлений).</a:t>
            </a:r>
          </a:p>
          <a:p>
            <a:endParaRPr lang="ru-RU" sz="1350" dirty="0"/>
          </a:p>
          <a:p>
            <a:endParaRPr lang="ru-RU" sz="1350" dirty="0"/>
          </a:p>
          <a:p>
            <a:r>
              <a:rPr lang="ru-RU" sz="1350" dirty="0"/>
              <a:t>В результате, в условиях стремительного развития ЧС:</a:t>
            </a:r>
            <a:endParaRPr lang="ru-RU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долгий поиск,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гибель людей,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отсутствие информационной поддержки спасателей и пострадавших.</a:t>
            </a:r>
            <a:endParaRPr lang="ru-RU" sz="135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66" y="703432"/>
            <a:ext cx="2207621" cy="1656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09" y="2683998"/>
            <a:ext cx="2439856" cy="22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6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45" y="627534"/>
            <a:ext cx="474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Помощь в местах массового скопления людей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059581"/>
            <a:ext cx="6415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Сейчас практически каждый человек (до 80% населения) имеет смартфон. Он может стать источником тревожного  сообщения от человека и информации о его местоположении., в том числе в закрытых помещениях (ТРЦ, вокзалы, кинозалы, стадионы , музеи и т.д.)</a:t>
            </a:r>
          </a:p>
          <a:p>
            <a:endParaRPr lang="ru-RU" sz="1350" dirty="0"/>
          </a:p>
          <a:p>
            <a:endParaRPr lang="ru-RU" sz="1350" dirty="0"/>
          </a:p>
          <a:p>
            <a:r>
              <a:rPr lang="ru-RU" sz="1350" dirty="0"/>
              <a:t>Для этого места скопления людей должны быть оснащены аппаратурой локальной навигации (н-р, </a:t>
            </a:r>
            <a:r>
              <a:rPr lang="en-US" sz="1350" dirty="0"/>
              <a:t>iBeacon</a:t>
            </a:r>
            <a:r>
              <a:rPr lang="ru-RU" sz="1350" dirty="0"/>
              <a:t>).</a:t>
            </a:r>
            <a:endParaRPr lang="ru-RU" sz="135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1990" y="1033605"/>
            <a:ext cx="1576860" cy="1576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59068" y="2838409"/>
            <a:ext cx="53820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На смартфонах должно быть установлено специализированное приложение для подачи сигнала о помощи  и определения своего местоположения.</a:t>
            </a:r>
          </a:p>
          <a:p>
            <a:endParaRPr lang="ru-RU" sz="1350" dirty="0"/>
          </a:p>
          <a:p>
            <a:r>
              <a:rPr lang="ru-RU" sz="1350" dirty="0"/>
              <a:t>У сотрудников ТРЦ и спасателей должны быть защищенные планшеты для оперативного поиска людей.</a:t>
            </a:r>
            <a:endParaRPr lang="ru-RU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3559068" y="4296859"/>
            <a:ext cx="53820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На основе данных о пострадавших и спасателей оперативно создаются объективная информация о состоянии и развитии ЧС, планы эвакуации.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75396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860" y="702569"/>
            <a:ext cx="474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Помощь в местах массового скопления людей</a:t>
            </a:r>
            <a:endParaRPr lang="ru-RU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539552" y="1088296"/>
            <a:ext cx="6145436" cy="5746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50" smtClean="0"/>
              <a:t>Создать систему «сквозной навигации», обеспечивающую позиционирование с точностью не хуже 5 м.</a:t>
            </a:r>
            <a:endParaRPr lang="ru-RU" sz="1650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1790190" y="1753686"/>
            <a:ext cx="4179656" cy="686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smtClean="0"/>
              <a:t>Создать систему, позволяющую оперативно вносить объективную обстановку.</a:t>
            </a:r>
            <a:endParaRPr lang="ru-RU" sz="1800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439646" y="3318289"/>
            <a:ext cx="3532345" cy="582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50" smtClean="0"/>
              <a:t>Создать требования к типовым электронным планам зданий.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ru-RU" sz="1650" dirty="0"/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3021431" y="2567472"/>
            <a:ext cx="3243789" cy="611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50" smtClean="0"/>
              <a:t>Создать систему гарантированной доставки информации.</a:t>
            </a:r>
            <a:endParaRPr lang="ru-RU" sz="1650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238536" y="2913997"/>
            <a:ext cx="2546463" cy="178326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79" y="1077976"/>
            <a:ext cx="2044883" cy="1756555"/>
          </a:xfrm>
          <a:prstGeom prst="rect">
            <a:avLst/>
          </a:prstGeom>
        </p:spPr>
      </p:pic>
      <p:sp>
        <p:nvSpPr>
          <p:cNvPr id="41" name="Объект 2"/>
          <p:cNvSpPr txBox="1">
            <a:spLocks/>
          </p:cNvSpPr>
          <p:nvPr/>
        </p:nvSpPr>
        <p:spPr>
          <a:xfrm>
            <a:off x="4914406" y="4114665"/>
            <a:ext cx="4112474" cy="582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50" smtClean="0"/>
              <a:t>Обязать собственников сооружений массового скопления людей поддерживать эти планы в актуальном состоянии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ru-RU" sz="1650" dirty="0"/>
          </a:p>
        </p:txBody>
      </p:sp>
    </p:spTree>
    <p:extLst>
      <p:ext uri="{BB962C8B-B14F-4D97-AF65-F5344CB8AC3E}">
        <p14:creationId xmlns:p14="http://schemas.microsoft.com/office/powerpoint/2010/main" val="119146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860" y="702569"/>
            <a:ext cx="474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Помощь в местах массового скопления людей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92824" y="3770398"/>
            <a:ext cx="6110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Для мест массового оскопления людей:</a:t>
            </a:r>
          </a:p>
          <a:p>
            <a:pPr marL="214313" indent="-214313">
              <a:buFontTx/>
              <a:buChar char="-"/>
            </a:pPr>
            <a:r>
              <a:rPr lang="ru-RU" sz="1350" dirty="0"/>
              <a:t>Повышение эффективности работы сотрудников</a:t>
            </a:r>
          </a:p>
          <a:p>
            <a:pPr marL="214313" indent="-214313">
              <a:buFontTx/>
              <a:buChar char="-"/>
            </a:pPr>
            <a:r>
              <a:rPr lang="ru-RU" sz="1350" dirty="0"/>
              <a:t>Повышение безопасности и лояльности посетителей</a:t>
            </a:r>
          </a:p>
          <a:p>
            <a:pPr marL="214313" indent="-214313">
              <a:buFontTx/>
              <a:buChar char="-"/>
            </a:pPr>
            <a:r>
              <a:rPr lang="ru-RU" sz="1350" dirty="0"/>
              <a:t>Повышение эффективности использования сдаваемых в аренду помещений</a:t>
            </a:r>
          </a:p>
        </p:txBody>
      </p:sp>
      <p:pic>
        <p:nvPicPr>
          <p:cNvPr id="4" name="Picture 2" descr="http://www.gpsmcard.ru/upload/gallery/560af4c2057fa0a126b1f45644ef7ac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60" y="1088393"/>
            <a:ext cx="901260" cy="11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s://www.vectorportal.com/img_novi/firemanandfire_9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88" y="2122303"/>
            <a:ext cx="1400185" cy="14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1131590"/>
            <a:ext cx="443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Для посетителей:</a:t>
            </a:r>
          </a:p>
          <a:p>
            <a:pPr marL="214313" indent="-214313">
              <a:buFontTx/>
              <a:buChar char="-"/>
            </a:pPr>
            <a:r>
              <a:rPr lang="ru-RU" sz="1350" dirty="0"/>
              <a:t>Повышение безопасности во время ЧС</a:t>
            </a:r>
          </a:p>
          <a:p>
            <a:pPr marL="214313" indent="-214313">
              <a:buFontTx/>
              <a:buChar char="-"/>
            </a:pPr>
            <a:r>
              <a:rPr lang="ru-RU" sz="1350" dirty="0"/>
              <a:t>Облегчение навигации по зданию</a:t>
            </a:r>
          </a:p>
          <a:p>
            <a:pPr marL="214313" indent="-214313">
              <a:buFontTx/>
              <a:buChar char="-"/>
            </a:pPr>
            <a:r>
              <a:rPr lang="ru-RU" sz="1350" dirty="0"/>
              <a:t>Возможность приобретения товаров/услуг по акциям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559" y="2450119"/>
            <a:ext cx="507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Для спасателей</a:t>
            </a:r>
            <a:r>
              <a:rPr lang="ru-RU" sz="1350" b="1" dirty="0"/>
              <a:t>:</a:t>
            </a:r>
            <a:endParaRPr lang="ru-RU" sz="1350" b="1" dirty="0"/>
          </a:p>
          <a:p>
            <a:pPr marL="214313" indent="-214313">
              <a:buFontTx/>
              <a:buChar char="-"/>
            </a:pPr>
            <a:r>
              <a:rPr lang="ru-RU" sz="1350" dirty="0"/>
              <a:t>Минимизация человеческих жертв</a:t>
            </a:r>
          </a:p>
          <a:p>
            <a:pPr marL="214313" indent="-214313">
              <a:buFontTx/>
              <a:buChar char="-"/>
            </a:pPr>
            <a:r>
              <a:rPr lang="ru-RU" sz="1350" dirty="0"/>
              <a:t>Интерактивное управление командами спасателей</a:t>
            </a:r>
          </a:p>
          <a:p>
            <a:pPr marL="214313" indent="-214313">
              <a:buFontTx/>
              <a:buChar char="-"/>
            </a:pPr>
            <a:r>
              <a:rPr lang="ru-RU" sz="1350" dirty="0"/>
              <a:t>Повышение эффективности поиска и спасения пострадавших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0" y="3524117"/>
            <a:ext cx="1320279" cy="13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2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444</Words>
  <Application>Microsoft Office PowerPoint</Application>
  <PresentationFormat>Экран (16:9)</PresentationFormat>
  <Paragraphs>79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PF BeauSans Pro</vt:lpstr>
      <vt:lpstr>PF BeauSans Pro Bbook</vt:lpstr>
      <vt:lpstr>PFBeauSansPro-SemiBold</vt:lpstr>
      <vt:lpstr>Raleway</vt:lpstr>
      <vt:lpstr>Raleway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Кораблев Михаил Евгеньевич</cp:lastModifiedBy>
  <cp:revision>23</cp:revision>
  <dcterms:created xsi:type="dcterms:W3CDTF">2017-11-14T14:47:14Z</dcterms:created>
  <dcterms:modified xsi:type="dcterms:W3CDTF">2018-11-20T11:41:21Z</dcterms:modified>
</cp:coreProperties>
</file>