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4" r:id="rId4"/>
    <p:sldId id="259" r:id="rId5"/>
    <p:sldId id="263" r:id="rId6"/>
    <p:sldId id="258" r:id="rId7"/>
    <p:sldId id="262" r:id="rId8"/>
    <p:sldId id="269" r:id="rId9"/>
    <p:sldId id="268" r:id="rId10"/>
    <p:sldId id="265" r:id="rId11"/>
    <p:sldId id="260" r:id="rId12"/>
    <p:sldId id="261" r:id="rId13"/>
    <p:sldId id="266" r:id="rId14"/>
    <p:sldId id="267" r:id="rId15"/>
    <p:sldId id="270" r:id="rId16"/>
  </p:sldIdLst>
  <p:sldSz cx="9144000" cy="5143500" type="screen16x9"/>
  <p:notesSz cx="6735763" cy="9866313"/>
  <p:defaultTextStyle>
    <a:defPPr>
      <a:defRPr lang="ru-RU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ров Виктор Владимирович" initials="ЮВВ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2783"/>
    <a:srgbClr val="96A7B1"/>
    <a:srgbClr val="FBFBFB"/>
    <a:srgbClr val="1D5E6D"/>
    <a:srgbClr val="F0F0F0"/>
    <a:srgbClr val="33CCCC"/>
    <a:srgbClr val="0E2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4" autoAdjust="0"/>
    <p:restoredTop sz="94682" autoAdjust="0"/>
  </p:normalViewPr>
  <p:slideViewPr>
    <p:cSldViewPr>
      <p:cViewPr>
        <p:scale>
          <a:sx n="125" d="100"/>
          <a:sy n="125" d="100"/>
        </p:scale>
        <p:origin x="-1140" y="-3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C6A0E-A0DF-48CD-ADEC-4BBACDF9D0D7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1FBA9-CAA1-43CA-AF3D-04700F574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5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1FBA9-CAA1-43CA-AF3D-04700F574D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08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31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7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10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336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38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10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80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16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39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919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56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E968F-BD55-4EC2-88EF-22CAADCA85AB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2" y="4646538"/>
            <a:ext cx="1499131" cy="34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3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50.png"/><Relationship Id="rId3" Type="http://schemas.microsoft.com/office/2007/relationships/hdphoto" Target="../media/hdphoto2.wdp"/><Relationship Id="rId7" Type="http://schemas.openxmlformats.org/officeDocument/2006/relationships/image" Target="../media/image46.png"/><Relationship Id="rId12" Type="http://schemas.openxmlformats.org/officeDocument/2006/relationships/image" Target="../media/image49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45.png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jpeg"/><Relationship Id="rId4" Type="http://schemas.openxmlformats.org/officeDocument/2006/relationships/image" Target="../media/image55.png"/><Relationship Id="rId9" Type="http://schemas.openxmlformats.org/officeDocument/2006/relationships/image" Target="../media/image60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11" Type="http://schemas.openxmlformats.org/officeDocument/2006/relationships/image" Target="../media/image19.jpeg"/><Relationship Id="rId5" Type="http://schemas.openxmlformats.org/officeDocument/2006/relationships/image" Target="../media/image14.emf"/><Relationship Id="rId10" Type="http://schemas.microsoft.com/office/2007/relationships/hdphoto" Target="../media/hdphoto1.wdp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1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27.jpeg"/><Relationship Id="rId10" Type="http://schemas.openxmlformats.org/officeDocument/2006/relationships/image" Target="../media/image31.jpeg"/><Relationship Id="rId4" Type="http://schemas.openxmlformats.org/officeDocument/2006/relationships/image" Target="../media/image12.jpeg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0136" y="1275606"/>
            <a:ext cx="79989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1D5E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ЮРОВ</a:t>
            </a:r>
            <a:endParaRPr lang="ru-RU" sz="4800" dirty="0">
              <a:solidFill>
                <a:srgbClr val="1D5E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dirty="0" smtClean="0">
                <a:solidFill>
                  <a:srgbClr val="1D5E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ВИКТОР ВЛАДИМИРОВИЧ</a:t>
            </a:r>
            <a:endParaRPr lang="ru-RU" sz="4800" dirty="0">
              <a:solidFill>
                <a:srgbClr val="1D5E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8718" y="3075198"/>
            <a:ext cx="73457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отечественных технологий </a:t>
            </a:r>
          </a:p>
          <a:p>
            <a:pPr algn="ctr"/>
            <a:r>
              <a:rPr lang="ru-RU" sz="3200" dirty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базе ГЛОНАСС</a:t>
            </a:r>
          </a:p>
        </p:txBody>
      </p:sp>
    </p:spTree>
    <p:extLst>
      <p:ext uri="{BB962C8B-B14F-4D97-AF65-F5344CB8AC3E}">
        <p14:creationId xmlns:p14="http://schemas.microsoft.com/office/powerpoint/2010/main" val="41931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9025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312783"/>
                </a:solidFill>
              </a:rPr>
              <a:t>Локальная система навигации</a:t>
            </a:r>
          </a:p>
        </p:txBody>
      </p:sp>
      <p:pic>
        <p:nvPicPr>
          <p:cNvPr id="6" name="Рисунок 16" descr="IMG_20151123_1247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2412" y="2657533"/>
            <a:ext cx="2736304" cy="2052228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10" y="4352377"/>
            <a:ext cx="557579" cy="54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4" cstate="print">
            <a:clrChange>
              <a:clrFrom>
                <a:srgbClr val="FCF7F9"/>
              </a:clrFrom>
              <a:clrTo>
                <a:srgbClr val="FCF7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241" y="4371950"/>
            <a:ext cx="533856" cy="52604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3419872" y="1275606"/>
            <a:ext cx="547260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ЛСН обеспечивает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эффективную защиту от помех и повышенную по сравнению со спутниковыми системами точность. Система может применяться везде, где требуется точность в пределах 10 см. </a:t>
            </a:r>
          </a:p>
          <a:p>
            <a:pPr algn="just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ЛСН использует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дальномерный принцип. Для определения положения объекта измеряют расстояние от него до нескольких реперных точек с известными координатами.</a:t>
            </a: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Преимущества проекта: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Невозможно заглушить (расстояние между абонентскими и опорными станциями в 1000 раз меньше, чем до спутника)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Невозможно имитировать (имитации  сигнала ЛСН практически невозможна из-за очень сложного закона смены псевдослучайной последовательности)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ЛСН дополняют ГНСС в случаях сложных условий для работы или невозможности их использования из-за мощных поставленных помех. </a:t>
            </a: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Модуль навигационный точной навигации (НМ ТН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7" y="1072698"/>
            <a:ext cx="2143604" cy="171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687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6047" y="627536"/>
            <a:ext cx="6110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b="1" dirty="0">
                <a:solidFill>
                  <a:srgbClr val="312783"/>
                </a:solidFill>
              </a:rPr>
              <a:t>Аппаратно-программный комплекс автоматизированного </a:t>
            </a:r>
          </a:p>
          <a:p>
            <a:pPr algn="ctr"/>
            <a:r>
              <a:rPr lang="ru-RU" altLang="ru-RU" b="1" dirty="0">
                <a:solidFill>
                  <a:srgbClr val="312783"/>
                </a:solidFill>
              </a:rPr>
              <a:t>управления</a:t>
            </a:r>
            <a:r>
              <a:rPr lang="ru-RU" b="1" dirty="0">
                <a:solidFill>
                  <a:srgbClr val="312783"/>
                </a:solidFill>
              </a:rPr>
              <a:t> сельскохозяйственной техникой</a:t>
            </a: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251520" y="1203598"/>
            <a:ext cx="864096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marL="285750"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marL="0" indent="0" algn="just">
              <a:lnSpc>
                <a:spcPts val="1500"/>
              </a:lnSpc>
            </a:pPr>
            <a:r>
              <a:rPr lang="ru-RU" altLang="ru-RU" sz="1000" dirty="0">
                <a:solidFill>
                  <a:schemeClr val="tx1"/>
                </a:solidFill>
                <a:ea typeface="Verdana" pitchFamily="34" charset="0"/>
                <a:cs typeface="Arial" panose="020B0604020202020204" pitchFamily="34" charset="0"/>
              </a:rPr>
              <a:t>Навигационно-связной аппаратно-программный комплекс автоматизированного управления направлением движения сельскохозяйственной техники (</a:t>
            </a:r>
            <a:r>
              <a:rPr lang="ru-RU" altLang="ru-RU" sz="1000" b="1" dirty="0">
                <a:solidFill>
                  <a:schemeClr val="tx1"/>
                </a:solidFill>
                <a:ea typeface="Verdana" pitchFamily="34" charset="0"/>
                <a:cs typeface="Arial" panose="020B0604020202020204" pitchFamily="34" charset="0"/>
              </a:rPr>
              <a:t>с высокой точностью до 2,5 см</a:t>
            </a:r>
            <a:r>
              <a:rPr lang="ru-RU" altLang="ru-RU" sz="1000" dirty="0">
                <a:solidFill>
                  <a:schemeClr val="tx1"/>
                </a:solidFill>
                <a:ea typeface="Verdana" pitchFamily="34" charset="0"/>
                <a:cs typeface="Arial" panose="020B0604020202020204" pitchFamily="34" charset="0"/>
              </a:rPr>
              <a:t>) с использованием систем позиционирования ГЛОНАСС, GPS, Галилео, SBAS, </a:t>
            </a:r>
            <a:r>
              <a:rPr lang="en-US" altLang="ru-RU" sz="1000" dirty="0">
                <a:solidFill>
                  <a:schemeClr val="tx1"/>
                </a:solidFill>
                <a:ea typeface="Verdana" pitchFamily="34" charset="0"/>
                <a:cs typeface="Arial" panose="020B0604020202020204" pitchFamily="34" charset="0"/>
              </a:rPr>
              <a:t>PPP</a:t>
            </a:r>
            <a:r>
              <a:rPr lang="ru-RU" altLang="ru-RU" sz="1000" dirty="0">
                <a:solidFill>
                  <a:schemeClr val="tx1"/>
                </a:solidFill>
                <a:ea typeface="Verdana" pitchFamily="34" charset="0"/>
                <a:cs typeface="Arial" panose="020B0604020202020204" pitchFamily="34" charset="0"/>
              </a:rPr>
              <a:t>, RTK, комбинированных с ИНС. Данная работа проводится в рамках ОКР «Поле-мониторинг» (ФЦП «Поддержание, развитие и использование системы ГЛОНАСС на 2012-2020 годы»).</a:t>
            </a:r>
            <a:endParaRPr lang="ru-RU" altLang="ru-RU" sz="10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4" descr="RTK_Base_St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1" b="90000" l="9929" r="89362">
                        <a14:foregroundMark x1="39716" y1="10476" x2="39716" y2="1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63" y="3627928"/>
            <a:ext cx="585194" cy="87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MTU0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337" y="2779951"/>
            <a:ext cx="641685" cy="527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29" b="92857" l="10000" r="90000">
                        <a14:foregroundMark x1="17778" y1="32143" x2="17778" y2="32143"/>
                        <a14:foregroundMark x1="64444" y1="76786" x2="64444" y2="76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317" y="3930488"/>
            <a:ext cx="733851" cy="4566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3072" y="3205303"/>
            <a:ext cx="1482978" cy="215444"/>
          </a:xfrm>
          <a:prstGeom prst="rect">
            <a:avLst/>
          </a:prstGeom>
          <a:solidFill>
            <a:srgbClr val="3127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</a:rPr>
              <a:t>Диспетчерский центр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3072" y="4443958"/>
            <a:ext cx="1482978" cy="215444"/>
          </a:xfrm>
          <a:prstGeom prst="rect">
            <a:avLst/>
          </a:prstGeom>
          <a:solidFill>
            <a:srgbClr val="3127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Базовая станция ГНСС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65307" y="4440382"/>
            <a:ext cx="1479911" cy="215444"/>
          </a:xfrm>
          <a:prstGeom prst="rect">
            <a:avLst/>
          </a:prstGeom>
          <a:solidFill>
            <a:srgbClr val="3127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Датчик угла поворота колес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9069" y="4441109"/>
            <a:ext cx="1479911" cy="215444"/>
          </a:xfrm>
          <a:prstGeom prst="rect">
            <a:avLst/>
          </a:prstGeom>
          <a:solidFill>
            <a:srgbClr val="3127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Насос-дозатор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000" b="75000" l="12500" r="8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36" t="23339" r="7701" b="23772"/>
          <a:stretch/>
        </p:blipFill>
        <p:spPr>
          <a:xfrm flipH="1">
            <a:off x="3835234" y="1923680"/>
            <a:ext cx="2159125" cy="1426291"/>
          </a:xfrm>
          <a:prstGeom prst="rect">
            <a:avLst/>
          </a:prstGeom>
        </p:spPr>
      </p:pic>
      <p:sp>
        <p:nvSpPr>
          <p:cNvPr id="12" name="Line 30"/>
          <p:cNvSpPr>
            <a:spLocks noChangeShapeType="1"/>
          </p:cNvSpPr>
          <p:nvPr/>
        </p:nvSpPr>
        <p:spPr bwMode="auto">
          <a:xfrm flipH="1">
            <a:off x="5298293" y="2248070"/>
            <a:ext cx="1025713" cy="2055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30"/>
          <p:cNvSpPr>
            <a:spLocks noChangeShapeType="1"/>
          </p:cNvSpPr>
          <p:nvPr/>
        </p:nvSpPr>
        <p:spPr bwMode="auto">
          <a:xfrm flipH="1" flipV="1">
            <a:off x="5153393" y="2576046"/>
            <a:ext cx="1454294" cy="3558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30"/>
          <p:cNvSpPr>
            <a:spLocks noChangeShapeType="1"/>
          </p:cNvSpPr>
          <p:nvPr/>
        </p:nvSpPr>
        <p:spPr bwMode="auto">
          <a:xfrm flipH="1" flipV="1">
            <a:off x="4832557" y="2656837"/>
            <a:ext cx="1755669" cy="12736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30"/>
          <p:cNvSpPr>
            <a:spLocks noChangeShapeType="1"/>
          </p:cNvSpPr>
          <p:nvPr/>
        </p:nvSpPr>
        <p:spPr bwMode="auto">
          <a:xfrm flipV="1">
            <a:off x="4066253" y="3371762"/>
            <a:ext cx="548301" cy="5587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30"/>
          <p:cNvSpPr>
            <a:spLocks noChangeShapeType="1"/>
          </p:cNvSpPr>
          <p:nvPr/>
        </p:nvSpPr>
        <p:spPr bwMode="auto">
          <a:xfrm flipH="1" flipV="1">
            <a:off x="5027290" y="3219160"/>
            <a:ext cx="408807" cy="6573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1646" y="1942201"/>
            <a:ext cx="508523" cy="49162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257924" y="2453579"/>
            <a:ext cx="1482429" cy="215444"/>
          </a:xfrm>
          <a:prstGeom prst="rect">
            <a:avLst/>
          </a:prstGeom>
          <a:solidFill>
            <a:srgbClr val="3127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Приемник ГНСС</a:t>
            </a:r>
          </a:p>
        </p:txBody>
      </p:sp>
      <p:pic>
        <p:nvPicPr>
          <p:cNvPr id="19" name="Picture 2" descr="C:\Users\chikvarkin\Desktop\БНСМ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34" b="94702" l="498" r="100000">
                        <a14:foregroundMark x1="59701" y1="15894" x2="59701" y2="15894"/>
                        <a14:foregroundMark x1="13433" y1="37086" x2="13433" y2="370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881" y="3763080"/>
            <a:ext cx="834048" cy="62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260443" y="3362061"/>
            <a:ext cx="1479911" cy="215444"/>
          </a:xfrm>
          <a:prstGeom prst="rect">
            <a:avLst/>
          </a:prstGeom>
          <a:solidFill>
            <a:srgbClr val="3127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Бортовой компьютер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59388" y="4440382"/>
            <a:ext cx="1479911" cy="215444"/>
          </a:xfrm>
          <a:prstGeom prst="rect">
            <a:avLst/>
          </a:prstGeom>
          <a:solidFill>
            <a:srgbClr val="3127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Навигационный</a:t>
            </a:r>
            <a:r>
              <a:rPr lang="en-US" dirty="0"/>
              <a:t> </a:t>
            </a:r>
            <a:r>
              <a:rPr lang="ru-RU" dirty="0"/>
              <a:t>контроллер</a:t>
            </a:r>
          </a:p>
        </p:txBody>
      </p:sp>
      <p:pic>
        <p:nvPicPr>
          <p:cNvPr id="22" name="Рисунок 6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" t="17857" r="72714" b="53620"/>
          <a:stretch/>
        </p:blipFill>
        <p:spPr bwMode="auto">
          <a:xfrm>
            <a:off x="1121411" y="2132292"/>
            <a:ext cx="1538415" cy="107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6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8" t="72063" r="37099" b="11052"/>
          <a:stretch/>
        </p:blipFill>
        <p:spPr bwMode="auto">
          <a:xfrm>
            <a:off x="3587237" y="3843164"/>
            <a:ext cx="632725" cy="54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https://www.patrocinium.com/wp-content/uploads/2016/09/Partner-Value-Added-Replace-22Easily-Integrates-with-Current-Solutions22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620" y="307961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Двойная стрелка влево/вправо 24"/>
          <p:cNvSpPr/>
          <p:nvPr/>
        </p:nvSpPr>
        <p:spPr>
          <a:xfrm rot="2210827">
            <a:off x="2657369" y="2993305"/>
            <a:ext cx="523071" cy="243785"/>
          </a:xfrm>
          <a:prstGeom prst="left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войная стрелка влево/вправо 25"/>
          <p:cNvSpPr/>
          <p:nvPr/>
        </p:nvSpPr>
        <p:spPr>
          <a:xfrm rot="19256361">
            <a:off x="2398308" y="3870257"/>
            <a:ext cx="523071" cy="243785"/>
          </a:xfrm>
          <a:prstGeom prst="left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войная стрелка влево/вправо 26"/>
          <p:cNvSpPr/>
          <p:nvPr/>
        </p:nvSpPr>
        <p:spPr>
          <a:xfrm rot="8144633">
            <a:off x="3521676" y="3185794"/>
            <a:ext cx="523071" cy="243785"/>
          </a:xfrm>
          <a:prstGeom prst="left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166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025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ru-RU" b="1" dirty="0">
                <a:solidFill>
                  <a:srgbClr val="312783"/>
                </a:solidFill>
              </a:rPr>
              <a:t>Аппаратно-программный комплекс для </a:t>
            </a:r>
            <a:r>
              <a:rPr lang="ru-RU" b="1" dirty="0">
                <a:solidFill>
                  <a:srgbClr val="312783"/>
                </a:solidFill>
              </a:rPr>
              <a:t>навигационно-информационной системы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60884" y="1035238"/>
            <a:ext cx="8187580" cy="652909"/>
            <a:chOff x="1235398" y="1526529"/>
            <a:chExt cx="10385503" cy="946379"/>
          </a:xfrm>
        </p:grpSpPr>
        <p:sp>
          <p:nvSpPr>
            <p:cNvPr id="4" name="Прямоугольник 3"/>
            <p:cNvSpPr/>
            <p:nvPr/>
          </p:nvSpPr>
          <p:spPr bwMode="auto">
            <a:xfrm>
              <a:off x="1235398" y="1526529"/>
              <a:ext cx="10385502" cy="9463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121910" tIns="60955" rIns="121910" bIns="60955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ru-RU" altLang="ru-RU" sz="1200" b="1" dirty="0">
                  <a:ea typeface="Verdana" pitchFamily="34" charset="0"/>
                  <a:cs typeface="Arial" panose="020B0604020202020204" pitchFamily="34" charset="0"/>
                </a:rPr>
                <a:t>НАЗНАЧЕНИЕ АППАРАТНО-ПРОГРАММНОГО КОМПЛЕКСА</a:t>
              </a:r>
            </a:p>
            <a:p>
              <a:r>
                <a:rPr lang="ru-RU" sz="1200" dirty="0"/>
                <a:t>Применение в качестве навигационной аппаратуры морского, речного транспорта, а также в системах и средствах навигационного обеспечения безопасности движения судов (СНО). </a:t>
              </a:r>
            </a:p>
          </p:txBody>
        </p:sp>
        <p:sp>
          <p:nvSpPr>
            <p:cNvPr id="5" name="Прямоугольный треугольник 4"/>
            <p:cNvSpPr/>
            <p:nvPr/>
          </p:nvSpPr>
          <p:spPr>
            <a:xfrm rot="16200000">
              <a:off x="10928713" y="1757777"/>
              <a:ext cx="339816" cy="1044560"/>
            </a:xfrm>
            <a:prstGeom prst="rtTriangle">
              <a:avLst/>
            </a:prstGeom>
            <a:solidFill>
              <a:srgbClr val="312783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ru-RU" sz="1200" dirty="0">
                <a:latin typeface="HelveticaNeueCyr" panose="02000503040000020004" pitchFamily="2" charset="-52"/>
              </a:endParaRPr>
            </a:p>
          </p:txBody>
        </p:sp>
      </p:grpSp>
      <p:pic>
        <p:nvPicPr>
          <p:cNvPr id="6" name="Рисунок 5" descr="Общий вид БУЙ-1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629" y="2066932"/>
            <a:ext cx="1049640" cy="13132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83567" y="3423164"/>
            <a:ext cx="17640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АИС-БУЙ-2 </a:t>
            </a:r>
            <a:br>
              <a:rPr lang="ru-RU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ИЛТА.464425.005 </a:t>
            </a:r>
          </a:p>
          <a:p>
            <a:pPr lvl="0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навигационно-связной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92330" y="2081614"/>
            <a:ext cx="185613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 КОМПАС-СМАРТ-1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(ИЛТА.464425.006)</a:t>
            </a:r>
            <a:b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Комплекс радионавигационный внешний вид БИУ  и описание органов управления определения пространственной ориентации потребителей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</a:p>
          <a:p>
            <a:pPr lvl="0"/>
            <a:endParaRPr lang="ru-RU" sz="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 КОМПАС-СМАРТ-2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(ИЛТА.464425.007)</a:t>
            </a:r>
          </a:p>
          <a:p>
            <a:pPr lvl="0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Комплекс радионавигационный определения пространственной ориентации потребителей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1/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  <a:p>
            <a:endParaRPr lang="ru-RU" sz="700" dirty="0"/>
          </a:p>
          <a:p>
            <a:endParaRPr lang="ru-RU" sz="700" dirty="0"/>
          </a:p>
        </p:txBody>
      </p:sp>
      <p:pic>
        <p:nvPicPr>
          <p:cNvPr id="9" name="Рисунок 8" descr="INDIKATOR_KNOB_210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784" y="2081613"/>
            <a:ext cx="2803547" cy="177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555289" y="1741276"/>
            <a:ext cx="3440773" cy="297945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447610" y="3412681"/>
            <a:ext cx="14763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АИС-БУЙ-1 </a:t>
            </a:r>
            <a:br>
              <a:rPr lang="ru-RU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ИЛТА.464425.004 навигационно-светотехнический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4667" y="1747137"/>
            <a:ext cx="3440773" cy="307777"/>
          </a:xfrm>
          <a:prstGeom prst="rect">
            <a:avLst/>
          </a:prstGeom>
          <a:solidFill>
            <a:srgbClr val="312783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Блоки АИС-БУЙ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3432" y="4120567"/>
            <a:ext cx="3440773" cy="600164"/>
          </a:xfrm>
          <a:prstGeom prst="rect">
            <a:avLst/>
          </a:prstGeom>
          <a:solidFill>
            <a:srgbClr val="312783"/>
          </a:solidFill>
        </p:spPr>
        <p:txBody>
          <a:bodyPr wrap="square" anchor="ctr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Блоки, предназначенные для установки на плавучие ограждения (буи, бакены)</a:t>
            </a: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67945" y="1741276"/>
            <a:ext cx="4673955" cy="297945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067945" y="1741276"/>
            <a:ext cx="4673955" cy="307777"/>
          </a:xfrm>
          <a:prstGeom prst="rect">
            <a:avLst/>
          </a:prstGeom>
          <a:solidFill>
            <a:srgbClr val="312783"/>
          </a:solidFill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Судовые комплексы КОМПАС-СМАРТ</a:t>
            </a:r>
            <a:endParaRPr lang="ru-R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67944" y="4120567"/>
            <a:ext cx="4673955" cy="600164"/>
          </a:xfrm>
          <a:prstGeom prst="rect">
            <a:avLst/>
          </a:prstGeom>
          <a:solidFill>
            <a:srgbClr val="312783"/>
          </a:solidFill>
        </p:spPr>
        <p:txBody>
          <a:bodyPr wrap="square" anchor="ctr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Комплексы радионавигационный определения пространственной ориентации предназначенные для установки на суднах</a:t>
            </a: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C:\Users\chikvarkin\reakd\ОКР АКВА-2015\1. Этап 1 (ТП)\ФОТО макетов\ВПРД.01.1100.00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" t="12934" r="9730"/>
          <a:stretch/>
        </p:blipFill>
        <p:spPr bwMode="auto">
          <a:xfrm rot="20371979">
            <a:off x="754184" y="2082984"/>
            <a:ext cx="972026" cy="128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654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39702"/>
            <a:ext cx="9144000" cy="857250"/>
          </a:xfrm>
        </p:spPr>
        <p:txBody>
          <a:bodyPr/>
          <a:lstStyle/>
          <a:p>
            <a:r>
              <a:rPr lang="ru-RU" dirty="0" smtClean="0">
                <a:solidFill>
                  <a:srgbClr val="312783"/>
                </a:solidFill>
              </a:rPr>
              <a:t>СПАСИБО ЗА ВНИМАНИЕ</a:t>
            </a:r>
            <a:endParaRPr lang="en-US" dirty="0">
              <a:solidFill>
                <a:srgbClr val="3127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1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708074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ru-RU" b="1" dirty="0">
                <a:solidFill>
                  <a:srgbClr val="312783"/>
                </a:solidFill>
              </a:rPr>
              <a:t>«Умная» шина</a:t>
            </a:r>
            <a:endParaRPr lang="ru-RU" b="1" dirty="0">
              <a:solidFill>
                <a:srgbClr val="312783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272833" y="2443440"/>
            <a:ext cx="6852390" cy="2576582"/>
            <a:chOff x="-22915" y="1717987"/>
            <a:chExt cx="8809983" cy="3312660"/>
          </a:xfrm>
          <a:noFill/>
        </p:grpSpPr>
        <p:sp>
          <p:nvSpPr>
            <p:cNvPr id="7" name="Прямоугольник 6"/>
            <p:cNvSpPr/>
            <p:nvPr/>
          </p:nvSpPr>
          <p:spPr>
            <a:xfrm>
              <a:off x="-22915" y="1717987"/>
              <a:ext cx="8710466" cy="323223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>
                <a:defRPr/>
              </a:pPr>
              <a:endParaRPr lang="ru-RU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06844" y="3703605"/>
              <a:ext cx="1293797" cy="44763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8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HelveticaNeueCyr" panose="02000503040000020004" pitchFamily="2" charset="-52"/>
                </a:rPr>
                <a:t>Метка с датчиком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735064" y="3709241"/>
              <a:ext cx="1439148" cy="28485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8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HelveticaNeueCyr" panose="02000503040000020004" pitchFamily="2" charset="-52"/>
                </a:rPr>
                <a:t>Шина</a:t>
              </a: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867" y="2965473"/>
              <a:ext cx="775543" cy="742258"/>
            </a:xfrm>
            <a:prstGeom prst="rect">
              <a:avLst/>
            </a:prstGeom>
            <a:grpFill/>
          </p:spPr>
        </p:pic>
        <p:grpSp>
          <p:nvGrpSpPr>
            <p:cNvPr id="11" name="Группа 10"/>
            <p:cNvGrpSpPr/>
            <p:nvPr/>
          </p:nvGrpSpPr>
          <p:grpSpPr>
            <a:xfrm>
              <a:off x="4167290" y="1998207"/>
              <a:ext cx="1288044" cy="825370"/>
              <a:chOff x="3707904" y="2058346"/>
              <a:chExt cx="1708431" cy="1172073"/>
            </a:xfrm>
            <a:grpFill/>
          </p:grpSpPr>
          <p:pic>
            <p:nvPicPr>
              <p:cNvPr id="28" name="Рисунок 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99380" y="2058346"/>
                <a:ext cx="1100719" cy="1172073"/>
              </a:xfrm>
              <a:prstGeom prst="rect">
                <a:avLst/>
              </a:prstGeom>
              <a:grpFill/>
            </p:spPr>
          </p:pic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7904" y="2264498"/>
                <a:ext cx="805199" cy="857395"/>
              </a:xfrm>
              <a:prstGeom prst="rect">
                <a:avLst/>
              </a:prstGeom>
              <a:grpFill/>
            </p:spPr>
          </p:pic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1136" y="2264498"/>
                <a:ext cx="805199" cy="857395"/>
              </a:xfrm>
              <a:prstGeom prst="rect">
                <a:avLst/>
              </a:prstGeom>
              <a:grpFill/>
            </p:spPr>
          </p:pic>
        </p:grpSp>
        <p:sp>
          <p:nvSpPr>
            <p:cNvPr id="12" name="Прямоугольник 11"/>
            <p:cNvSpPr/>
            <p:nvPr/>
          </p:nvSpPr>
          <p:spPr>
            <a:xfrm>
              <a:off x="4110494" y="2800681"/>
              <a:ext cx="1439148" cy="44763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8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HelveticaNeueCyr" panose="02000503040000020004" pitchFamily="2" charset="-52"/>
                </a:rPr>
                <a:t>Сотовые вышки связи</a:t>
              </a: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7818" y="2965473"/>
              <a:ext cx="847682" cy="771390"/>
            </a:xfrm>
            <a:prstGeom prst="rect">
              <a:avLst/>
            </a:prstGeom>
            <a:grpFill/>
          </p:spPr>
        </p:pic>
        <p:sp>
          <p:nvSpPr>
            <p:cNvPr id="14" name="Прямоугольник 13"/>
            <p:cNvSpPr/>
            <p:nvPr/>
          </p:nvSpPr>
          <p:spPr>
            <a:xfrm>
              <a:off x="5752085" y="3746981"/>
              <a:ext cx="1439148" cy="28485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8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HelveticaNeueCyr" panose="02000503040000020004" pitchFamily="2" charset="-52"/>
                </a:rPr>
                <a:t>Серверная часть</a:t>
              </a: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1691680" y="3351168"/>
              <a:ext cx="288032" cy="0"/>
            </a:xfrm>
            <a:prstGeom prst="straightConnector1">
              <a:avLst/>
            </a:pr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tailEnd type="triangle"/>
            </a:ln>
            <a:effectLst/>
          </p:spPr>
        </p:cxnSp>
        <p:cxnSp>
          <p:nvCxnSpPr>
            <p:cNvPr id="16" name="Прямая со стрелкой 15"/>
            <p:cNvCxnSpPr/>
            <p:nvPr/>
          </p:nvCxnSpPr>
          <p:spPr>
            <a:xfrm>
              <a:off x="7072289" y="3336168"/>
              <a:ext cx="288032" cy="0"/>
            </a:xfrm>
            <a:prstGeom prst="straightConnector1">
              <a:avLst/>
            </a:pr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tailEnd type="triangle"/>
            </a:ln>
            <a:effectLst/>
          </p:spPr>
        </p:cxn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3104" y="3850844"/>
              <a:ext cx="713928" cy="772534"/>
            </a:xfrm>
            <a:prstGeom prst="rect">
              <a:avLst/>
            </a:prstGeom>
            <a:grpFill/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269" y="3055270"/>
              <a:ext cx="984946" cy="591796"/>
            </a:xfrm>
            <a:prstGeom prst="rect">
              <a:avLst/>
            </a:prstGeom>
            <a:grpFill/>
          </p:spPr>
        </p:pic>
        <p:cxnSp>
          <p:nvCxnSpPr>
            <p:cNvPr id="19" name="Соединительная линия уступом 18"/>
            <p:cNvCxnSpPr/>
            <p:nvPr/>
          </p:nvCxnSpPr>
          <p:spPr>
            <a:xfrm flipV="1">
              <a:off x="2454638" y="2510144"/>
              <a:ext cx="1685545" cy="342400"/>
            </a:xfrm>
            <a:prstGeom prst="bentConnector3">
              <a:avLst>
                <a:gd name="adj1" fmla="val 125"/>
              </a:avLst>
            </a:pr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tailEnd type="triangle"/>
            </a:ln>
            <a:effectLst/>
          </p:spPr>
        </p:cxnSp>
        <p:cxnSp>
          <p:nvCxnSpPr>
            <p:cNvPr id="20" name="Соединительная линия уступом 19"/>
            <p:cNvCxnSpPr/>
            <p:nvPr/>
          </p:nvCxnSpPr>
          <p:spPr>
            <a:xfrm>
              <a:off x="2454638" y="4051536"/>
              <a:ext cx="1712652" cy="321111"/>
            </a:xfrm>
            <a:prstGeom prst="bentConnector3">
              <a:avLst>
                <a:gd name="adj1" fmla="val 484"/>
              </a:avLst>
            </a:pr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tailEnd type="triangle"/>
            </a:ln>
            <a:effectLst/>
          </p:spPr>
        </p:cxnSp>
        <p:sp>
          <p:nvSpPr>
            <p:cNvPr id="21" name="Прямоугольник 20"/>
            <p:cNvSpPr/>
            <p:nvPr/>
          </p:nvSpPr>
          <p:spPr>
            <a:xfrm>
              <a:off x="4082404" y="4583013"/>
              <a:ext cx="1439148" cy="44763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8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HelveticaNeueCyr" panose="02000503040000020004" pitchFamily="2" charset="-52"/>
                </a:rPr>
                <a:t>UHF RFID </a:t>
              </a:r>
              <a:r>
                <a:rPr lang="ru-RU" sz="8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HelveticaNeueCyr" panose="02000503040000020004" pitchFamily="2" charset="-52"/>
                </a:rPr>
                <a:t>считыватели</a:t>
              </a:r>
            </a:p>
          </p:txBody>
        </p:sp>
        <p:cxnSp>
          <p:nvCxnSpPr>
            <p:cNvPr id="22" name="Соединительная линия уступом 21"/>
            <p:cNvCxnSpPr/>
            <p:nvPr/>
          </p:nvCxnSpPr>
          <p:spPr>
            <a:xfrm>
              <a:off x="5441325" y="2510144"/>
              <a:ext cx="998002" cy="313433"/>
            </a:xfrm>
            <a:prstGeom prst="bentConnector3">
              <a:avLst>
                <a:gd name="adj1" fmla="val 100071"/>
              </a:avLst>
            </a:pr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tailEnd type="triangle"/>
            </a:ln>
            <a:effectLst/>
          </p:spPr>
        </p:cxnSp>
        <p:cxnSp>
          <p:nvCxnSpPr>
            <p:cNvPr id="23" name="Соединительная линия уступом 22"/>
            <p:cNvCxnSpPr/>
            <p:nvPr/>
          </p:nvCxnSpPr>
          <p:spPr>
            <a:xfrm flipV="1">
              <a:off x="5473657" y="4063911"/>
              <a:ext cx="998002" cy="313433"/>
            </a:xfrm>
            <a:prstGeom prst="bentConnector3">
              <a:avLst>
                <a:gd name="adj1" fmla="val 100071"/>
              </a:avLst>
            </a:pr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tailEnd type="triangle"/>
            </a:ln>
            <a:effectLst/>
          </p:spPr>
        </p:cxnSp>
        <p:sp>
          <p:nvSpPr>
            <p:cNvPr id="24" name="Прямоугольник 23"/>
            <p:cNvSpPr/>
            <p:nvPr/>
          </p:nvSpPr>
          <p:spPr>
            <a:xfrm>
              <a:off x="2443667" y="2087144"/>
              <a:ext cx="1439148" cy="4069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400" kern="0" dirty="0">
                  <a:solidFill>
                    <a:srgbClr val="312783"/>
                  </a:solidFill>
                  <a:latin typeface="HelveticaNeueCyr" panose="02000503040000020004" pitchFamily="2" charset="-52"/>
                </a:rPr>
                <a:t>NB-</a:t>
              </a:r>
              <a:r>
                <a:rPr lang="en-US" sz="1400" kern="0" dirty="0" err="1">
                  <a:solidFill>
                    <a:srgbClr val="312783"/>
                  </a:solidFill>
                  <a:latin typeface="HelveticaNeueCyr" panose="02000503040000020004" pitchFamily="2" charset="-52"/>
                </a:rPr>
                <a:t>IoT</a:t>
              </a:r>
              <a:endParaRPr lang="ru-RU" sz="1400" kern="0" dirty="0">
                <a:solidFill>
                  <a:srgbClr val="312783"/>
                </a:solidFill>
                <a:latin typeface="HelveticaNeueCyr" panose="02000503040000020004" pitchFamily="2" charset="-52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443667" y="4450121"/>
              <a:ext cx="1439148" cy="4069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400" kern="0" dirty="0">
                  <a:solidFill>
                    <a:srgbClr val="312783"/>
                  </a:solidFill>
                  <a:latin typeface="HelveticaNeueCyr" panose="02000503040000020004" pitchFamily="2" charset="-52"/>
                </a:rPr>
                <a:t>UHF RFID</a:t>
              </a:r>
              <a:endParaRPr lang="ru-RU" sz="1400" kern="0" dirty="0">
                <a:solidFill>
                  <a:srgbClr val="312783"/>
                </a:solidFill>
                <a:latin typeface="HelveticaNeueCyr" panose="02000503040000020004" pitchFamily="2" charset="-52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1798" y="2943350"/>
              <a:ext cx="831392" cy="781508"/>
            </a:xfrm>
            <a:prstGeom prst="rect">
              <a:avLst/>
            </a:prstGeom>
            <a:grpFill/>
          </p:spPr>
        </p:pic>
        <p:sp>
          <p:nvSpPr>
            <p:cNvPr id="27" name="Прямоугольник 26"/>
            <p:cNvSpPr/>
            <p:nvPr/>
          </p:nvSpPr>
          <p:spPr>
            <a:xfrm>
              <a:off x="7347920" y="3749730"/>
              <a:ext cx="1439148" cy="44763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8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HelveticaNeueCyr" panose="02000503040000020004" pitchFamily="2" charset="-52"/>
                </a:rPr>
                <a:t>Рабочие станции пользователей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52347" y="1164060"/>
            <a:ext cx="3469855" cy="1984770"/>
            <a:chOff x="3381115" y="1988840"/>
            <a:chExt cx="5416371" cy="3235817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5" t="14113" r="17221" b="28525"/>
            <a:stretch/>
          </p:blipFill>
          <p:spPr>
            <a:xfrm>
              <a:off x="3711184" y="2409954"/>
              <a:ext cx="3972325" cy="1969894"/>
            </a:xfrm>
            <a:prstGeom prst="rect">
              <a:avLst/>
            </a:prstGeom>
          </p:spPr>
        </p:pic>
        <p:sp>
          <p:nvSpPr>
            <p:cNvPr id="33" name="Прямоугольник 32"/>
            <p:cNvSpPr/>
            <p:nvPr/>
          </p:nvSpPr>
          <p:spPr>
            <a:xfrm>
              <a:off x="3504828" y="1988840"/>
              <a:ext cx="1859260" cy="64807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>
                <a:defRPr/>
              </a:pPr>
              <a:endParaRPr lang="ru-RU" sz="1050" kern="0">
                <a:solidFill>
                  <a:prstClr val="white"/>
                </a:solidFill>
                <a:latin typeface="HelveticaNeueCyr" panose="02000503040000020004" pitchFamily="2" charset="-52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837947" y="2065975"/>
              <a:ext cx="1800199" cy="376331"/>
            </a:xfrm>
            <a:prstGeom prst="rect">
              <a:avLst/>
            </a:prstGeom>
            <a:solidFill>
              <a:srgbClr val="FBFBFB"/>
            </a:solidFill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900" kern="0" dirty="0">
                  <a:solidFill>
                    <a:prstClr val="black"/>
                  </a:solidFill>
                  <a:latin typeface="HelveticaNeueCyr" panose="02000503040000020004" pitchFamily="2" charset="-52"/>
                </a:rPr>
                <a:t>Радиопередатчик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381115" y="4396728"/>
              <a:ext cx="2515273" cy="8279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900" kern="0" dirty="0">
                  <a:solidFill>
                    <a:prstClr val="black"/>
                  </a:solidFill>
                  <a:latin typeface="HelveticaNeueCyr" panose="02000503040000020004" pitchFamily="2" charset="-52"/>
                </a:rPr>
                <a:t>Датчик давления (или датчик температуры, ускорения, положения)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652119" y="4354366"/>
              <a:ext cx="2381558" cy="37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900" kern="0" dirty="0">
                  <a:solidFill>
                    <a:prstClr val="black"/>
                  </a:solidFill>
                  <a:latin typeface="HelveticaNeueCyr" panose="02000503040000020004" pitchFamily="2" charset="-52"/>
                </a:rPr>
                <a:t>Чип для управления</a:t>
              </a: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7141302" y="2093763"/>
              <a:ext cx="1656184" cy="64807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>
                <a:defRPr/>
              </a:pPr>
              <a:endParaRPr lang="ru-RU" sz="1050" kern="0">
                <a:solidFill>
                  <a:prstClr val="white"/>
                </a:solidFill>
                <a:latin typeface="HelveticaNeueCyr" panose="02000503040000020004" pitchFamily="2" charset="-5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141303" y="2035029"/>
              <a:ext cx="1547086" cy="827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900" kern="0" dirty="0">
                  <a:solidFill>
                    <a:prstClr val="black"/>
                  </a:solidFill>
                  <a:latin typeface="HelveticaNeueCyr" panose="02000503040000020004" pitchFamily="2" charset="-52"/>
                </a:rPr>
                <a:t>Литиевый элемент питания</a:t>
              </a: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3462777" y="1128109"/>
            <a:ext cx="557372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2A5D9F"/>
              </a:buClr>
            </a:pPr>
            <a:r>
              <a:rPr lang="ru-RU" sz="1000" dirty="0">
                <a:solidFill>
                  <a:prstClr val="black"/>
                </a:solidFill>
                <a:latin typeface="HelveticaNeueCyr" panose="02000503040000020004" pitchFamily="2" charset="-52"/>
              </a:rPr>
              <a:t>Основой аппаратно-программного комплекса являются маркировочные метки, вмонтированные в шины.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2A5D9F"/>
              </a:buClr>
            </a:pPr>
            <a:r>
              <a:rPr lang="ru-RU" sz="1000" dirty="0">
                <a:solidFill>
                  <a:prstClr val="black"/>
                </a:solidFill>
                <a:latin typeface="HelveticaNeueCyr" panose="02000503040000020004" pitchFamily="2" charset="-52"/>
              </a:rPr>
              <a:t>В зависимости от применяемой технологии метки (</a:t>
            </a:r>
            <a:r>
              <a:rPr lang="en-US" sz="1000" dirty="0">
                <a:solidFill>
                  <a:prstClr val="black"/>
                </a:solidFill>
                <a:latin typeface="HelveticaNeueCyr" panose="02000503040000020004" pitchFamily="2" charset="-52"/>
              </a:rPr>
              <a:t>NB </a:t>
            </a:r>
            <a:r>
              <a:rPr lang="ru-RU" sz="1000" dirty="0">
                <a:solidFill>
                  <a:prstClr val="black"/>
                </a:solidFill>
                <a:latin typeface="HelveticaNeueCyr" panose="02000503040000020004" pitchFamily="2" charset="-52"/>
              </a:rPr>
              <a:t>или </a:t>
            </a:r>
            <a:r>
              <a:rPr lang="en-US" sz="1000" dirty="0">
                <a:solidFill>
                  <a:prstClr val="black"/>
                </a:solidFill>
                <a:latin typeface="HelveticaNeueCyr" panose="02000503040000020004" pitchFamily="2" charset="-52"/>
              </a:rPr>
              <a:t>RFID</a:t>
            </a:r>
            <a:r>
              <a:rPr lang="ru-RU" sz="1000" dirty="0">
                <a:solidFill>
                  <a:prstClr val="black"/>
                </a:solidFill>
                <a:latin typeface="HelveticaNeueCyr" panose="02000503040000020004" pitchFamily="2" charset="-52"/>
              </a:rPr>
              <a:t>), информация с них может быть снята специализированным считывателем (мобильным или стационарным), либо передана на сотовые вышки мобильной связи, откуда будет передана в Интернет на сервера системы.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2A5D9F"/>
              </a:buClr>
            </a:pPr>
            <a:r>
              <a:rPr lang="ru-RU" sz="1000" dirty="0">
                <a:solidFill>
                  <a:prstClr val="black"/>
                </a:solidFill>
                <a:latin typeface="HelveticaNeueCyr" panose="02000503040000020004" pitchFamily="2" charset="-52"/>
              </a:rPr>
              <a:t>Пользователи получают конечный интерфейс взаимодействия с системой в виде </a:t>
            </a:r>
            <a:r>
              <a:rPr lang="en-US" sz="1000" dirty="0">
                <a:solidFill>
                  <a:prstClr val="black"/>
                </a:solidFill>
                <a:latin typeface="HelveticaNeueCyr" panose="02000503040000020004" pitchFamily="2" charset="-52"/>
              </a:rPr>
              <a:t>Web-</a:t>
            </a:r>
            <a:r>
              <a:rPr lang="ru-RU" sz="1000" dirty="0">
                <a:solidFill>
                  <a:prstClr val="black"/>
                </a:solidFill>
                <a:latin typeface="HelveticaNeueCyr" panose="02000503040000020004" pitchFamily="2" charset="-52"/>
              </a:rPr>
              <a:t>интерфейса и </a:t>
            </a:r>
            <a:r>
              <a:rPr lang="en-US" sz="1000" dirty="0">
                <a:solidFill>
                  <a:prstClr val="black"/>
                </a:solidFill>
                <a:latin typeface="HelveticaNeueCyr" panose="02000503040000020004" pitchFamily="2" charset="-52"/>
              </a:rPr>
              <a:t>Android</a:t>
            </a:r>
            <a:r>
              <a:rPr lang="ru-RU" sz="1000" dirty="0">
                <a:solidFill>
                  <a:prstClr val="black"/>
                </a:solidFill>
                <a:latin typeface="HelveticaNeueCyr" panose="02000503040000020004" pitchFamily="2" charset="-52"/>
              </a:rPr>
              <a:t>-приложения.</a:t>
            </a:r>
          </a:p>
        </p:txBody>
      </p:sp>
      <p:pic>
        <p:nvPicPr>
          <p:cNvPr id="37" name="Picture 2" descr="Картинки по запросу шины rfid"/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6" t="20457" r="10326" b="13592"/>
          <a:stretch/>
        </p:blipFill>
        <p:spPr bwMode="auto">
          <a:xfrm>
            <a:off x="445002" y="3176841"/>
            <a:ext cx="1872208" cy="1404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942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51583"/>
            <a:ext cx="5644008" cy="3817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2753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ru-RU" b="1" dirty="0">
                <a:solidFill>
                  <a:srgbClr val="312783"/>
                </a:solidFill>
              </a:rPr>
              <a:t>Навигационно-информационная платформа мониторинга товарных потоков (НИП МТП)</a:t>
            </a:r>
            <a:endParaRPr lang="ru-RU" b="1" dirty="0">
              <a:solidFill>
                <a:srgbClr val="31278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81736" y="2369174"/>
            <a:ext cx="2254560" cy="252028"/>
          </a:xfrm>
          <a:prstGeom prst="rect">
            <a:avLst/>
          </a:prstGeom>
          <a:solidFill>
            <a:srgbClr val="96A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ДАТА ЦЕНТР НИП МТП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624" y="987576"/>
            <a:ext cx="2794445" cy="321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Задачи: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Защита потребителей от поддельной продукции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Защита законных прав легальных производителей и импортеров товаров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Увеличение доходов бюджета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Повышение эффективности работы контролирующих органов в сфере потребительского рынка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Переход на автоматизированную обработку товарных потоков</a:t>
            </a:r>
          </a:p>
        </p:txBody>
      </p:sp>
    </p:spTree>
    <p:extLst>
      <p:ext uri="{BB962C8B-B14F-4D97-AF65-F5344CB8AC3E}">
        <p14:creationId xmlns:p14="http://schemas.microsoft.com/office/powerpoint/2010/main" val="590994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078195" y="699542"/>
            <a:ext cx="2647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312783"/>
                </a:solidFill>
              </a:defRPr>
            </a:lvl1pPr>
          </a:lstStyle>
          <a:p>
            <a:r>
              <a:rPr lang="ru-RU" dirty="0"/>
              <a:t>АО «НИИМА «Прогресс»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1521" y="1131592"/>
            <a:ext cx="8640960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Ведущий дизайн-центр Российской Федерации по разработке и проектированию специализированной микроэлектронной компонентной базы (ЭКБ)</a:t>
            </a:r>
            <a:endParaRPr lang="en-US" sz="12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Участник и головной исполнитель государственных программ</a:t>
            </a:r>
          </a:p>
          <a:p>
            <a:pPr marL="171450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Межотраслевой дизайн-центр проектирования СБИС «Система на кристалле» (</a:t>
            </a:r>
            <a:r>
              <a:rPr lang="ru-RU" sz="120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СнК</a:t>
            </a:r>
            <a:r>
              <a:rPr lang="ru-RU" sz="12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) и «Система в корпусе» (</a:t>
            </a:r>
            <a:r>
              <a:rPr lang="ru-RU" sz="120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СвК</a:t>
            </a:r>
            <a:r>
              <a:rPr lang="ru-RU" sz="12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30000"/>
              </a:lnSpc>
            </a:pPr>
            <a:endParaRPr lang="en-US" sz="12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ru-RU" sz="120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Разработчик и производитель:</a:t>
            </a:r>
          </a:p>
          <a:p>
            <a:pPr marL="171450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ГЛОНАСС/GPS навигационных приемников</a:t>
            </a:r>
          </a:p>
          <a:p>
            <a:pPr marL="171450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Собственных систем аналогового моделирования и моделирования </a:t>
            </a:r>
            <a:endParaRPr lang="en-US" sz="12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ru-RU" sz="12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внешних воздействий на радиоэлектронную аппаратуру</a:t>
            </a:r>
          </a:p>
          <a:p>
            <a:pPr marL="171450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СБИС для телекоммуникаций, радиолокации, навигационных систем</a:t>
            </a:r>
          </a:p>
          <a:p>
            <a:pPr marL="171450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Микроэлектронной аппаратуры</a:t>
            </a:r>
          </a:p>
        </p:txBody>
      </p:sp>
      <p:pic>
        <p:nvPicPr>
          <p:cNvPr id="4" name="Picture 2" descr="K:\ПРО-04\ПРО-04_СБ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91"/>
          <a:stretch/>
        </p:blipFill>
        <p:spPr bwMode="auto">
          <a:xfrm>
            <a:off x="8004038" y="2433492"/>
            <a:ext cx="537312" cy="459425"/>
          </a:xfrm>
          <a:prstGeom prst="rect">
            <a:avLst/>
          </a:prstGeom>
          <a:noFill/>
          <a:effectLst>
            <a:outerShdw blurRad="3175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K:\ПРО-04\ПРО-04_с_накл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"/>
          <a:stretch/>
        </p:blipFill>
        <p:spPr bwMode="auto">
          <a:xfrm>
            <a:off x="6795198" y="2427736"/>
            <a:ext cx="531387" cy="465181"/>
          </a:xfrm>
          <a:prstGeom prst="rect">
            <a:avLst/>
          </a:prstGeom>
          <a:noFill/>
          <a:effectLst>
            <a:outerShdw blurRad="2286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668" y="3696982"/>
            <a:ext cx="504055" cy="50405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Picture 1" descr="C:\Users\andreev\Work\3. resources\images\Для презентации Прогресс 2017\Процессор 2Ф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198" y="3696982"/>
            <a:ext cx="535429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kudrin\Desktop\24_edited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217" y="4316042"/>
            <a:ext cx="727532" cy="56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Температура участков ПУ(Масштаб - 100 %)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" t="7328" r="21627" b="5302"/>
          <a:stretch/>
        </p:blipFill>
        <p:spPr bwMode="auto">
          <a:xfrm>
            <a:off x="7806297" y="3016229"/>
            <a:ext cx="932799" cy="49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Масштаб - 100 %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9" t="16575" r="20302" b="13410"/>
          <a:stretch/>
        </p:blipFill>
        <p:spPr bwMode="auto">
          <a:xfrm>
            <a:off x="6795196" y="3049021"/>
            <a:ext cx="959628" cy="4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23528" y="2951488"/>
            <a:ext cx="8424936" cy="0"/>
          </a:xfrm>
          <a:prstGeom prst="line">
            <a:avLst/>
          </a:prstGeom>
          <a:ln>
            <a:solidFill>
              <a:srgbClr val="1D5E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3528" y="3651870"/>
            <a:ext cx="8424936" cy="0"/>
          </a:xfrm>
          <a:prstGeom prst="line">
            <a:avLst/>
          </a:prstGeom>
          <a:ln>
            <a:solidFill>
              <a:srgbClr val="1D5E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23528" y="4227934"/>
            <a:ext cx="8424936" cy="0"/>
          </a:xfrm>
          <a:prstGeom prst="line">
            <a:avLst/>
          </a:prstGeom>
          <a:ln>
            <a:solidFill>
              <a:srgbClr val="1D5E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WORK\SVN\СПИН-П\Фото\IMG_20181119_17295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198" y="4316042"/>
            <a:ext cx="791602" cy="59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16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1761" y="884878"/>
            <a:ext cx="3859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312783"/>
                </a:solidFill>
              </a:defRPr>
            </a:lvl1pPr>
          </a:lstStyle>
          <a:p>
            <a:r>
              <a:rPr lang="ru-RU" dirty="0"/>
              <a:t>Набор решений</a:t>
            </a:r>
            <a:r>
              <a:rPr lang="en-US" dirty="0"/>
              <a:t> </a:t>
            </a:r>
            <a:r>
              <a:rPr lang="ru-RU" dirty="0"/>
              <a:t>для «ЭРА-ГЛОНАСС»</a:t>
            </a:r>
          </a:p>
        </p:txBody>
      </p:sp>
      <p:pic>
        <p:nvPicPr>
          <p:cNvPr id="7" name="Picture 2" descr="K:\ПРО-04\ПРО-04_СБ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91"/>
          <a:stretch/>
        </p:blipFill>
        <p:spPr bwMode="auto">
          <a:xfrm>
            <a:off x="1252462" y="1556828"/>
            <a:ext cx="782957" cy="669463"/>
          </a:xfrm>
          <a:prstGeom prst="rect">
            <a:avLst/>
          </a:prstGeom>
          <a:noFill/>
          <a:effectLst>
            <a:outerShdw blurRad="3175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K:\ПРО-04\ПРО-04_с_накл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"/>
          <a:stretch/>
        </p:blipFill>
        <p:spPr bwMode="auto">
          <a:xfrm>
            <a:off x="339098" y="1552635"/>
            <a:ext cx="774324" cy="677851"/>
          </a:xfrm>
          <a:prstGeom prst="rect">
            <a:avLst/>
          </a:prstGeom>
          <a:noFill/>
          <a:effectLst>
            <a:outerShdw blurRad="2286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7463" y="2247291"/>
            <a:ext cx="1363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Навигационный </a:t>
            </a:r>
          </a:p>
          <a:p>
            <a:pPr algn="ctr"/>
            <a:r>
              <a:rPr lang="ru-RU" sz="1200" dirty="0"/>
              <a:t>приемник ПРО-04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1997" y="4016036"/>
            <a:ext cx="843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3G </a:t>
            </a:r>
            <a:r>
              <a:rPr lang="ru-RU" sz="1200" dirty="0"/>
              <a:t>модем</a:t>
            </a:r>
          </a:p>
        </p:txBody>
      </p:sp>
      <p:pic>
        <p:nvPicPr>
          <p:cNvPr id="14" name="Рисунок 16" descr="IMG_20151123_1247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6185" y="2630839"/>
            <a:ext cx="1830264" cy="1372696"/>
          </a:xfrm>
          <a:prstGeom prst="rect">
            <a:avLst/>
          </a:prstGeom>
          <a:noFill/>
        </p:spPr>
      </p:pic>
      <p:pic>
        <p:nvPicPr>
          <p:cNvPr id="15" name="Рисунок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308" y="1592615"/>
            <a:ext cx="652329" cy="597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397" y="1675349"/>
            <a:ext cx="467381" cy="43242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2413713" y="4016035"/>
            <a:ext cx="2170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Локальная система навигации</a:t>
            </a:r>
          </a:p>
        </p:txBody>
      </p:sp>
      <p:pic>
        <p:nvPicPr>
          <p:cNvPr id="18" name="Picture 2" descr="C:\Users\kudrin\Desktop\24_edited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51151"/>
            <a:ext cx="1682057" cy="130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076056" y="3304681"/>
            <a:ext cx="1889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Терминал «ЭРА-ГЛОНАСС»</a:t>
            </a:r>
          </a:p>
        </p:txBody>
      </p:sp>
      <p:pic>
        <p:nvPicPr>
          <p:cNvPr id="20" name="Picture 2" descr="C:\Users\chikvarkin\reakd\ОКР АКВА-2015\1. Этап 1 (ТП)\ФОТО макетов\ВПРД.01.1100.00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" t="12934" r="9730"/>
          <a:stretch/>
        </p:blipFill>
        <p:spPr bwMode="auto">
          <a:xfrm rot="20371979">
            <a:off x="7573612" y="1092123"/>
            <a:ext cx="972026" cy="128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240210" y="2247291"/>
            <a:ext cx="1737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Навигационно-связной </a:t>
            </a:r>
          </a:p>
          <a:p>
            <a:pPr algn="ctr"/>
            <a:r>
              <a:rPr lang="ru-RU" sz="1200" dirty="0"/>
              <a:t>буй</a:t>
            </a:r>
          </a:p>
        </p:txBody>
      </p:sp>
      <p:pic>
        <p:nvPicPr>
          <p:cNvPr id="24" name="Picture 2" descr="D:\Работа\!ПРОГРЕСС\ОКР\ОКР Поле - Мониторинга\Этап 3\Фото испытаний\IMG_20180420_174448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82" t="7420" r="17581" b="16389"/>
          <a:stretch/>
        </p:blipFill>
        <p:spPr bwMode="auto">
          <a:xfrm>
            <a:off x="7543896" y="2797916"/>
            <a:ext cx="1130477" cy="1013531"/>
          </a:xfrm>
          <a:prstGeom prst="roundRect">
            <a:avLst>
              <a:gd name="adj" fmla="val 1374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5" name="TextBox 24"/>
          <p:cNvSpPr txBox="1"/>
          <p:nvPr/>
        </p:nvSpPr>
        <p:spPr>
          <a:xfrm>
            <a:off x="7197994" y="3910287"/>
            <a:ext cx="1822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Бортовой навигационно-</a:t>
            </a:r>
          </a:p>
          <a:p>
            <a:pPr algn="ctr"/>
            <a:r>
              <a:rPr lang="ru-RU" sz="1200" dirty="0" smtClean="0"/>
              <a:t>связной модуль</a:t>
            </a:r>
            <a:endParaRPr lang="ru-RU" sz="1200" dirty="0"/>
          </a:p>
        </p:txBody>
      </p:sp>
      <p:pic>
        <p:nvPicPr>
          <p:cNvPr id="26" name="Picture 2" descr="C:\WORK\SVN\СПИН-П\Фото\Модем\IMG_20181119_17595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7633" y="3164252"/>
            <a:ext cx="986604" cy="59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WORK\SVN\СПИН-П\Фото\Модем\IMG_20181119_17474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54755" y="3157990"/>
            <a:ext cx="992772" cy="59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31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6" y="802908"/>
            <a:ext cx="366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312783"/>
                </a:solidFill>
              </a:rPr>
              <a:t>Навигационный приемник ПРО-04</a:t>
            </a:r>
          </a:p>
        </p:txBody>
      </p:sp>
      <p:pic>
        <p:nvPicPr>
          <p:cNvPr id="4" name="Picture 3" descr="K:\ПРО-04\ПРО-04_с_накл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"/>
          <a:stretch/>
        </p:blipFill>
        <p:spPr bwMode="auto">
          <a:xfrm>
            <a:off x="6202993" y="1279903"/>
            <a:ext cx="1152128" cy="1008585"/>
          </a:xfrm>
          <a:prstGeom prst="rect">
            <a:avLst/>
          </a:prstGeom>
          <a:noFill/>
          <a:effectLst>
            <a:outerShdw blurRad="2286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:\ПРО-04\ПРО-04_СБ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91"/>
          <a:stretch/>
        </p:blipFill>
        <p:spPr bwMode="auto">
          <a:xfrm>
            <a:off x="7432948" y="1279901"/>
            <a:ext cx="1179571" cy="1008585"/>
          </a:xfrm>
          <a:prstGeom prst="rect">
            <a:avLst/>
          </a:prstGeom>
          <a:noFill/>
          <a:effectLst>
            <a:outerShdw blurRad="3175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ПРО-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19076"/>
            <a:ext cx="2409524" cy="19276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62" y="1172240"/>
            <a:ext cx="5359135" cy="341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16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3888" y="762258"/>
            <a:ext cx="1196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312783"/>
                </a:solidFill>
              </a:defRPr>
            </a:lvl1pPr>
          </a:lstStyle>
          <a:p>
            <a:r>
              <a:rPr lang="en-US" dirty="0"/>
              <a:t>3G </a:t>
            </a:r>
            <a:r>
              <a:rPr lang="ru-RU" dirty="0"/>
              <a:t>модем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4" y="1275608"/>
            <a:ext cx="4046557" cy="1633407"/>
          </a:xfrm>
          <a:prstGeom prst="rect">
            <a:avLst/>
          </a:prstGeom>
        </p:spPr>
        <p:txBody>
          <a:bodyPr wrap="square" lIns="108849" tIns="54425" rIns="108849" bIns="54425">
            <a:spAutoFit/>
          </a:bodyPr>
          <a:lstStyle/>
          <a:p>
            <a:pPr algn="just"/>
            <a:r>
              <a:rPr lang="ru-RU" sz="1100" dirty="0">
                <a:latin typeface="HelveticaNeueCyr" pitchFamily="50" charset="-52"/>
              </a:rPr>
              <a:t>Модем представляет собой модуль в корпусе LGA-форм-фактора для </a:t>
            </a:r>
            <a:r>
              <a:rPr lang="en-US" sz="1100" dirty="0">
                <a:latin typeface="HelveticaNeueCyr" pitchFamily="50" charset="-52"/>
              </a:rPr>
              <a:t>SMT </a:t>
            </a:r>
            <a:r>
              <a:rPr lang="ru-RU" sz="1100" dirty="0">
                <a:latin typeface="HelveticaNeueCyr" pitchFamily="50" charset="-52"/>
              </a:rPr>
              <a:t>пайки. Обладает компактными размерами, поддерживает передачу данных по стандартам связи </a:t>
            </a:r>
            <a:r>
              <a:rPr lang="en-US" sz="1100" dirty="0">
                <a:latin typeface="HelveticaNeueCyr" pitchFamily="50" charset="-52"/>
              </a:rPr>
              <a:t>GSM</a:t>
            </a:r>
            <a:r>
              <a:rPr lang="ru-RU" sz="1100" dirty="0">
                <a:latin typeface="HelveticaNeueCyr" pitchFamily="50" charset="-52"/>
              </a:rPr>
              <a:t>/</a:t>
            </a:r>
            <a:r>
              <a:rPr lang="en-US" sz="1100" dirty="0">
                <a:latin typeface="HelveticaNeueCyr" pitchFamily="50" charset="-52"/>
              </a:rPr>
              <a:t>WCDMA</a:t>
            </a:r>
            <a:r>
              <a:rPr lang="ru-RU" sz="1100" dirty="0">
                <a:latin typeface="HelveticaNeueCyr" pitchFamily="50" charset="-52"/>
              </a:rPr>
              <a:t>, дополнительно поддерживает голосовые функции и является отличным решением для различных мобильных приложений</a:t>
            </a:r>
            <a:r>
              <a:rPr lang="en-US" sz="1100" dirty="0">
                <a:latin typeface="HelveticaNeueCyr" pitchFamily="50" charset="-52"/>
              </a:rPr>
              <a:t>.</a:t>
            </a:r>
            <a:r>
              <a:rPr lang="ru-RU" sz="1100" dirty="0">
                <a:latin typeface="HelveticaNeueCyr" pitchFamily="50" charset="-52"/>
              </a:rPr>
              <a:t> Коммуникационный модуль GSM/</a:t>
            </a:r>
            <a:r>
              <a:rPr lang="en-US" sz="1100" dirty="0">
                <a:latin typeface="HelveticaNeueCyr" pitchFamily="50" charset="-52"/>
              </a:rPr>
              <a:t>UMTS</a:t>
            </a:r>
            <a:r>
              <a:rPr lang="ru-RU" sz="1100" dirty="0">
                <a:latin typeface="HelveticaNeueCyr" pitchFamily="50" charset="-52"/>
              </a:rPr>
              <a:t> (модем) реализован на основе чипа </a:t>
            </a:r>
            <a:r>
              <a:rPr lang="en-US" sz="1100" dirty="0">
                <a:latin typeface="HelveticaNeueCyr" pitchFamily="50" charset="-52"/>
              </a:rPr>
              <a:t>MT</a:t>
            </a:r>
            <a:r>
              <a:rPr lang="ru-RU" sz="1100" dirty="0">
                <a:latin typeface="HelveticaNeueCyr" pitchFamily="50" charset="-52"/>
              </a:rPr>
              <a:t>6280 «</a:t>
            </a:r>
            <a:r>
              <a:rPr lang="en-US" sz="1100" dirty="0" err="1">
                <a:latin typeface="HelveticaNeueCyr" pitchFamily="50" charset="-52"/>
              </a:rPr>
              <a:t>MediaTek</a:t>
            </a:r>
            <a:r>
              <a:rPr lang="ru-RU" sz="1100" dirty="0">
                <a:latin typeface="HelveticaNeueCyr" pitchFamily="50" charset="-52"/>
              </a:rPr>
              <a:t>». </a:t>
            </a:r>
            <a:r>
              <a:rPr lang="en-US" sz="1100" dirty="0">
                <a:latin typeface="HelveticaNeueCyr" pitchFamily="50" charset="-52"/>
              </a:rPr>
              <a:t/>
            </a:r>
            <a:br>
              <a:rPr lang="en-US" sz="1100" dirty="0">
                <a:latin typeface="HelveticaNeueCyr" pitchFamily="50" charset="-52"/>
              </a:rPr>
            </a:br>
            <a:endParaRPr lang="ru-RU" sz="1100" dirty="0">
              <a:latin typeface="HelveticaNeueCyr" pitchFamily="50" charset="-5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443" y="1347614"/>
            <a:ext cx="4759484" cy="205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WORK\SVN\СПИН-П\Фото\Модем\IMG_20181119_1759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23878"/>
            <a:ext cx="1530559" cy="92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WORK\SVN\СПИН-П\Фото\Модем\IMG_20181119_1747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38203"/>
            <a:ext cx="1938784" cy="117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WORK\SVN\СПИН-П\Фото\Модем\IMG_20181119_1744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543" y="3726653"/>
            <a:ext cx="1544907" cy="93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9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753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312783"/>
                </a:solidFill>
              </a:rPr>
              <a:t>Навигационно-связной терминал системы «ЭРА – ГЛОНАСС»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9" y="1086242"/>
            <a:ext cx="1720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Разработка ЭКБ</a:t>
            </a:r>
          </a:p>
        </p:txBody>
      </p:sp>
      <p:pic>
        <p:nvPicPr>
          <p:cNvPr id="21" name="Picture 2" descr="K:\ПРО-04\ПРО-04_СБ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91"/>
          <a:stretch/>
        </p:blipFill>
        <p:spPr bwMode="auto">
          <a:xfrm>
            <a:off x="1252462" y="1561544"/>
            <a:ext cx="782957" cy="669463"/>
          </a:xfrm>
          <a:prstGeom prst="rect">
            <a:avLst/>
          </a:prstGeom>
          <a:noFill/>
          <a:effectLst>
            <a:outerShdw blurRad="3175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K:\ПРО-04\ПРО-04_с_накл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"/>
          <a:stretch/>
        </p:blipFill>
        <p:spPr bwMode="auto">
          <a:xfrm>
            <a:off x="339098" y="1557351"/>
            <a:ext cx="774324" cy="677851"/>
          </a:xfrm>
          <a:prstGeom prst="rect">
            <a:avLst/>
          </a:prstGeom>
          <a:noFill/>
          <a:effectLst>
            <a:outerShdw blurRad="2286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87463" y="2252007"/>
            <a:ext cx="1363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Навигационный </a:t>
            </a:r>
          </a:p>
          <a:p>
            <a:pPr algn="ctr"/>
            <a:r>
              <a:rPr lang="ru-RU" sz="1200" dirty="0"/>
              <a:t>приемник ПРО-04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1917" y="4299944"/>
            <a:ext cx="843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3G </a:t>
            </a:r>
            <a:r>
              <a:rPr lang="ru-RU" sz="1200" dirty="0"/>
              <a:t>модем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40151" y="1085760"/>
            <a:ext cx="219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Разработка модулей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58578" y="1086242"/>
            <a:ext cx="2508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Разработка аппаратуры</a:t>
            </a:r>
          </a:p>
        </p:txBody>
      </p:sp>
      <p:pic>
        <p:nvPicPr>
          <p:cNvPr id="32" name="Picture 2" descr="C:\Users\kudrin\Desktop\257249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8F9F1"/>
              </a:clrFrom>
              <a:clrTo>
                <a:srgbClr val="F8F9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765" y="2093134"/>
            <a:ext cx="1223116" cy="58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kudrin\Desktop\24_edited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892" y="2976993"/>
            <a:ext cx="1107249" cy="8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kudrin\Desktop\1_front_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447778"/>
            <a:ext cx="2072200" cy="138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323528" y="2859782"/>
            <a:ext cx="2016224" cy="0"/>
          </a:xfrm>
          <a:prstGeom prst="line">
            <a:avLst/>
          </a:prstGeom>
          <a:ln>
            <a:solidFill>
              <a:srgbClr val="1D5E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42681" y="4131361"/>
            <a:ext cx="2765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Терминал «ЭРА-ГЛОНАСС»</a:t>
            </a:r>
          </a:p>
        </p:txBody>
      </p:sp>
      <p:sp>
        <p:nvSpPr>
          <p:cNvPr id="3" name="Нашивка 2"/>
          <p:cNvSpPr/>
          <p:nvPr/>
        </p:nvSpPr>
        <p:spPr>
          <a:xfrm>
            <a:off x="2483768" y="2398119"/>
            <a:ext cx="360040" cy="1253753"/>
          </a:xfrm>
          <a:prstGeom prst="chevron">
            <a:avLst/>
          </a:prstGeom>
          <a:solidFill>
            <a:srgbClr val="1D5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Нашивка 35"/>
          <p:cNvSpPr/>
          <p:nvPr/>
        </p:nvSpPr>
        <p:spPr>
          <a:xfrm>
            <a:off x="2843808" y="2386793"/>
            <a:ext cx="360040" cy="1253753"/>
          </a:xfrm>
          <a:prstGeom prst="chevron">
            <a:avLst/>
          </a:prstGeom>
          <a:solidFill>
            <a:srgbClr val="1D5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Нашивка 38"/>
          <p:cNvSpPr/>
          <p:nvPr/>
        </p:nvSpPr>
        <p:spPr>
          <a:xfrm>
            <a:off x="5475112" y="2409445"/>
            <a:ext cx="360040" cy="1253753"/>
          </a:xfrm>
          <a:prstGeom prst="chevron">
            <a:avLst/>
          </a:prstGeom>
          <a:solidFill>
            <a:srgbClr val="1D5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Нашивка 39"/>
          <p:cNvSpPr/>
          <p:nvPr/>
        </p:nvSpPr>
        <p:spPr>
          <a:xfrm>
            <a:off x="5835152" y="2398119"/>
            <a:ext cx="360040" cy="1253753"/>
          </a:xfrm>
          <a:prstGeom prst="chevron">
            <a:avLst/>
          </a:prstGeom>
          <a:solidFill>
            <a:srgbClr val="1D5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" name="Picture 2" descr="C:\WORK\SVN\СПИН-П\Фото\Модем\IMG_20181119_17595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8843" y="3272541"/>
            <a:ext cx="1274314" cy="76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WORK\SVN\СПИН-П\Фото\Модем\IMG_20181119_17474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9863" y="3271446"/>
            <a:ext cx="1282282" cy="77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WORK\SVN\СПИН-П\Фото\IMG_20181119_17295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51519" y="2168604"/>
            <a:ext cx="2173698" cy="162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16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76225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ru-RU" b="1" dirty="0" smtClean="0">
                <a:solidFill>
                  <a:srgbClr val="312783"/>
                </a:solidFill>
              </a:rPr>
              <a:t>Терминал «ЭРА ГЛОНАСС» с расширенными функциями</a:t>
            </a:r>
            <a:endParaRPr lang="ru-RU" b="1" dirty="0">
              <a:solidFill>
                <a:srgbClr val="312783"/>
              </a:solidFill>
            </a:endParaRPr>
          </a:p>
        </p:txBody>
      </p:sp>
      <p:pic>
        <p:nvPicPr>
          <p:cNvPr id="8" name="Picture 8" descr="http://krasnodar.ros-telematika.ru/images/demo/content/sxema_raboti_glonass-gp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572" y="2262195"/>
            <a:ext cx="5606732" cy="248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3" y="1131590"/>
            <a:ext cx="6954860" cy="147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8000"/>
              </a:lnSpc>
            </a:pPr>
            <a:r>
              <a:rPr lang="ru-RU" sz="1400" dirty="0" smtClean="0">
                <a:ea typeface="Calibri"/>
                <a:cs typeface="Times New Roman" panose="02020603050405020304" pitchFamily="18" charset="0"/>
              </a:rPr>
              <a:t>Для расширения функциональных возможностей терминала «ЭРА ГЛОНАСС» предусмотрено место для установки дополнительного специализированного модуля, что позволит работать в </a:t>
            </a:r>
            <a:r>
              <a:rPr lang="ru-RU" sz="1400" dirty="0">
                <a:ea typeface="Calibri"/>
                <a:cs typeface="Times New Roman" panose="02020603050405020304" pitchFamily="18" charset="0"/>
              </a:rPr>
              <a:t>сетях </a:t>
            </a:r>
            <a:r>
              <a:rPr lang="en-US" sz="1400" dirty="0">
                <a:ea typeface="Calibri"/>
                <a:cs typeface="Times New Roman" panose="02020603050405020304" pitchFamily="18" charset="0"/>
              </a:rPr>
              <a:t>3G/</a:t>
            </a:r>
            <a:r>
              <a:rPr lang="ru-RU" sz="1400" dirty="0">
                <a:ea typeface="Calibri"/>
                <a:cs typeface="Times New Roman" panose="02020603050405020304" pitchFamily="18" charset="0"/>
              </a:rPr>
              <a:t>4</a:t>
            </a:r>
            <a:r>
              <a:rPr lang="en-US" sz="1400" dirty="0">
                <a:ea typeface="Calibri"/>
                <a:cs typeface="Times New Roman" panose="02020603050405020304" pitchFamily="18" charset="0"/>
              </a:rPr>
              <a:t>G</a:t>
            </a:r>
            <a:r>
              <a:rPr lang="ru-RU" sz="1400" dirty="0"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a typeface="Calibri"/>
                <a:cs typeface="Times New Roman" panose="02020603050405020304" pitchFamily="18" charset="0"/>
              </a:rPr>
              <a:t>WiFi</a:t>
            </a:r>
            <a:r>
              <a:rPr lang="ru-RU" sz="1400" dirty="0">
                <a:ea typeface="Calibri"/>
                <a:cs typeface="Times New Roman" panose="02020603050405020304" pitchFamily="18" charset="0"/>
              </a:rPr>
              <a:t>,</a:t>
            </a:r>
            <a:r>
              <a:rPr lang="en-US" sz="1400" dirty="0">
                <a:ea typeface="Calibri"/>
                <a:cs typeface="Times New Roman" panose="02020603050405020304" pitchFamily="18" charset="0"/>
              </a:rPr>
              <a:t> Bluetooth</a:t>
            </a:r>
            <a:r>
              <a:rPr lang="ru-RU" sz="1400" dirty="0"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ea typeface="Calibri"/>
                <a:cs typeface="Times New Roman" panose="02020603050405020304" pitchFamily="18" charset="0"/>
              </a:rPr>
              <a:t>ГЛОНАСС/</a:t>
            </a:r>
            <a:r>
              <a:rPr lang="en-US" sz="1400" dirty="0">
                <a:ea typeface="Calibri"/>
                <a:cs typeface="Times New Roman" panose="02020603050405020304" pitchFamily="18" charset="0"/>
              </a:rPr>
              <a:t>GPS/Galileo</a:t>
            </a:r>
            <a:r>
              <a:rPr lang="ru-RU" sz="1400" dirty="0"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a typeface="Calibri"/>
                <a:cs typeface="Times New Roman" panose="02020603050405020304" pitchFamily="18" charset="0"/>
              </a:rPr>
              <a:t>LoRa</a:t>
            </a:r>
            <a:r>
              <a:rPr lang="en-US" sz="1400" dirty="0"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ea typeface="Calibri"/>
                <a:cs typeface="Times New Roman" panose="02020603050405020304" pitchFamily="18" charset="0"/>
              </a:rPr>
              <a:t>Нейроматрикс</a:t>
            </a:r>
            <a:r>
              <a:rPr lang="ru-RU" sz="1400" dirty="0">
                <a:ea typeface="Calibri"/>
                <a:cs typeface="Times New Roman" panose="02020603050405020304" pitchFamily="18" charset="0"/>
              </a:rPr>
              <a:t> (ИИ).</a:t>
            </a:r>
            <a:r>
              <a:rPr lang="en-US" sz="1400" dirty="0"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400" dirty="0">
                <a:ea typeface="Calibri"/>
                <a:cs typeface="Times New Roman" panose="02020603050405020304" pitchFamily="18" charset="0"/>
              </a:rPr>
              <a:t>Позволяет организовать дополнительные прикладные сервисы для автомобильного транспорта.</a:t>
            </a:r>
          </a:p>
        </p:txBody>
      </p:sp>
      <p:pic>
        <p:nvPicPr>
          <p:cNvPr id="9" name="Picture 2" descr="https://www.pcnet.com.tr/wp-content/uploads/2015/11/Bluetooth-logo-and-wordmar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373" y="2158396"/>
            <a:ext cx="504056" cy="37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evroklimat.by/wp-content/uploads/2018/06/252802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149" y="2229395"/>
            <a:ext cx="341785" cy="24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aptinex.com/wp-content/uploads/2017/09/iot-lora-alliance-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211" y="2161001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WORK\SVN\СПИН-П\Фото\__IMG_20181119_17295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335" y="3651870"/>
            <a:ext cx="1487817" cy="83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434" y="2656461"/>
            <a:ext cx="1559620" cy="764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C:\Users\kudrin\Desktop\24_edited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688" y="1200264"/>
            <a:ext cx="1377110" cy="106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11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Модуль интерфейсный с процессором приложений (ИМПП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9" b="17306"/>
          <a:stretch/>
        </p:blipFill>
        <p:spPr bwMode="auto">
          <a:xfrm>
            <a:off x="683568" y="3285892"/>
            <a:ext cx="2160240" cy="131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747140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ru-RU" b="1" dirty="0">
                <a:solidFill>
                  <a:srgbClr val="312783"/>
                </a:solidFill>
              </a:rPr>
              <a:t>Модуль интерфейсный с процессором приложений (ИМПП)</a:t>
            </a:r>
            <a:endParaRPr lang="ru-RU" b="1" dirty="0">
              <a:solidFill>
                <a:srgbClr val="31278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46051"/>
            <a:ext cx="329237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Назначение модуля: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Сбор информации с различных датчиков, установленных на транспортном средстве;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Передача информации и команд на внешние устройства;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Хранение полученной информации в режиме «черного ящика»;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Выдача сохраненной информации по запросу;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Считывание идентификационной информации со смарт-карт.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90" y="1275606"/>
            <a:ext cx="5600498" cy="332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13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9834" y="4158502"/>
            <a:ext cx="5760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/>
              <a:t>Универсальная микросхема приемо-передающего тракта с возможностью использования в интеллектуальных автомобильных системах и концепции </a:t>
            </a:r>
            <a:r>
              <a:rPr lang="en-US" sz="1200" i="1" dirty="0"/>
              <a:t>V2X.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9025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312783"/>
                </a:solidFill>
              </a:rPr>
              <a:t>ЭКБ – К5200МХ014 (</a:t>
            </a:r>
            <a:r>
              <a:rPr lang="en-US" b="1" dirty="0" err="1">
                <a:solidFill>
                  <a:srgbClr val="312783"/>
                </a:solidFill>
              </a:rPr>
              <a:t>IoT</a:t>
            </a:r>
            <a:r>
              <a:rPr lang="ru-RU" b="1" dirty="0">
                <a:solidFill>
                  <a:srgbClr val="312783"/>
                </a:solidFill>
              </a:rPr>
              <a:t>)</a:t>
            </a:r>
          </a:p>
        </p:txBody>
      </p:sp>
      <p:pic>
        <p:nvPicPr>
          <p:cNvPr id="2052" name="Picture 4" descr="К5200MХ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0" y="2139703"/>
            <a:ext cx="2524125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987576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Аналоговая микросхема приемо-передающего тракта диапазона 0,1–2,5 ГГц представляет собой практическую реализацию принципа “</a:t>
            </a:r>
            <a:r>
              <a:rPr lang="ru-RU" sz="1200" dirty="0" err="1"/>
              <a:t>Soft</a:t>
            </a:r>
            <a:r>
              <a:rPr lang="ru-RU" sz="1200" dirty="0"/>
              <a:t> </a:t>
            </a:r>
            <a:r>
              <a:rPr lang="ru-RU" sz="1200" dirty="0" err="1"/>
              <a:t>Define</a:t>
            </a:r>
            <a:r>
              <a:rPr lang="ru-RU" sz="1200" dirty="0"/>
              <a:t> </a:t>
            </a:r>
            <a:r>
              <a:rPr lang="ru-RU" sz="1200" dirty="0" err="1"/>
              <a:t>Radio</a:t>
            </a:r>
            <a:r>
              <a:rPr lang="ru-RU" sz="1200" dirty="0"/>
              <a:t>” — все управление осуществляется от цифровой части тракта ЛСН по шине SPI. На одной кремниевой подложке расположено два приемных и передающих канала: первый предназначен для решения навигационной задачи, второй — для передачи служебной информации. В микросхеме реализован симплекс — одновременная работа приемника и передатчика не поддерживается. Также обеспечивается выдача тактовых частот для цифровых блоков и АЦП/ЦАП.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95" y="2139703"/>
            <a:ext cx="5686679" cy="20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79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717</Words>
  <Application>Microsoft Office PowerPoint</Application>
  <PresentationFormat>Экран (16:9)</PresentationFormat>
  <Paragraphs>110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Dima</dc:creator>
  <cp:lastModifiedBy>Селезнев Кирилл Геннадьевич</cp:lastModifiedBy>
  <cp:revision>76</cp:revision>
  <cp:lastPrinted>2018-11-19T12:41:02Z</cp:lastPrinted>
  <dcterms:created xsi:type="dcterms:W3CDTF">2017-11-14T14:47:14Z</dcterms:created>
  <dcterms:modified xsi:type="dcterms:W3CDTF">2018-11-20T13:00:25Z</dcterms:modified>
</cp:coreProperties>
</file>